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26" r:id="rId5"/>
    <p:sldId id="261" r:id="rId6"/>
    <p:sldId id="262" r:id="rId7"/>
    <p:sldId id="263" r:id="rId8"/>
    <p:sldId id="264" r:id="rId9"/>
    <p:sldId id="265" r:id="rId10"/>
    <p:sldId id="266" r:id="rId11"/>
    <p:sldId id="272" r:id="rId12"/>
    <p:sldId id="273" r:id="rId13"/>
    <p:sldId id="328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3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232C3D"/>
    <a:srgbClr val="CDCDCD"/>
    <a:srgbClr val="4E5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346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20AD2-3B0A-4282-8879-421C618D2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61B6D-AC9E-4056-A9FF-E975D3841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90D9-FAA9-453C-990D-5BF0AF72DCD2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DB80A-ED76-4E36-BC21-D926774D5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0E55B-0658-44C4-9ECD-7AF360714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789E-3221-45CF-BDA8-654B50E2C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4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69A74-78C7-4F64-9045-D9CE6D67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91F16-799F-4CEE-87D6-A6F44AAE3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486C7-8558-4BF5-93FC-48CFFDBAB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F90D9-FAA9-453C-990D-5BF0AF72DCD2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76C8E-1D65-4C3F-B0F4-DDB158A18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A7DB7-3983-47C0-B004-2FEA96EF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B789E-3221-45CF-BDA8-654B50E2C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F7EE11-6E1C-2F4B-358E-246953C7E52C}"/>
              </a:ext>
            </a:extLst>
          </p:cNvPr>
          <p:cNvSpPr txBox="1"/>
          <p:nvPr/>
        </p:nvSpPr>
        <p:spPr>
          <a:xfrm>
            <a:off x="740735" y="1219200"/>
            <a:ext cx="107105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TREATMENT OF RELAPSED/REFRACTORY DIFFUSE LARGE B-CELL LYMPHOMA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50B3A-50B2-CA1B-D9C7-0F99517E7764}"/>
              </a:ext>
            </a:extLst>
          </p:cNvPr>
          <p:cNvSpPr txBox="1"/>
          <p:nvPr/>
        </p:nvSpPr>
        <p:spPr>
          <a:xfrm>
            <a:off x="4105497" y="4267200"/>
            <a:ext cx="39810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Dr </a:t>
            </a:r>
            <a:r>
              <a:rPr lang="en-US" sz="2800" b="1" dirty="0" err="1">
                <a:solidFill>
                  <a:schemeClr val="bg1"/>
                </a:solidFill>
              </a:rPr>
              <a:t>Qossay</a:t>
            </a:r>
            <a:r>
              <a:rPr lang="en-US" sz="2800" b="1" dirty="0">
                <a:solidFill>
                  <a:schemeClr val="bg1"/>
                </a:solidFill>
              </a:rPr>
              <a:t> ALHUSSEIN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Faculty of Medicine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Departemnt</a:t>
            </a:r>
            <a:r>
              <a:rPr lang="en-US" b="1" dirty="0">
                <a:solidFill>
                  <a:schemeClr val="bg1"/>
                </a:solidFill>
              </a:rPr>
              <a:t> of Hematology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ALMOUSSAT HOSPITAL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87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B376FB-4281-4136-A206-F30DAADB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1DBF7-1AD9-47D0-A4EF-71F13FBC02C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b="84445"/>
          <a:stretch/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271FE-2624-4CF0-F04C-B76C643939AA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t="16667"/>
          <a:stretch/>
        </p:blipFill>
        <p:spPr>
          <a:xfrm>
            <a:off x="0" y="106680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1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55139B-E399-43B1-B2E1-9EA94DA0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Polatuzumab Vedotin + BR</a:t>
            </a:r>
            <a:br>
              <a:rPr lang="en-US"/>
            </a:br>
            <a:r>
              <a:rPr lang="en-US" i="1"/>
              <a:t>Updated Results of a Single-Arm Extension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7BB93-A25B-404C-A469-8CDB65D77E47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b="74444"/>
          <a:stretch/>
        </p:blipFill>
        <p:spPr>
          <a:xfrm>
            <a:off x="0" y="0"/>
            <a:ext cx="12192000" cy="175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282BB3-EFC5-B762-FF0B-4C9B5B85787C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t="96668" b="-1"/>
          <a:stretch/>
        </p:blipFill>
        <p:spPr>
          <a:xfrm>
            <a:off x="0" y="6629400"/>
            <a:ext cx="12192000" cy="22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A36B9-9FC6-EC9C-CE41-9DBB3DAA5E93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t="24444" r="50000" b="2222"/>
          <a:stretch/>
        </p:blipFill>
        <p:spPr>
          <a:xfrm>
            <a:off x="0" y="1676400"/>
            <a:ext cx="6096000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1295C-E99C-D9C0-5578-4B75ED6C6014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50000" t="24444" b="2222"/>
          <a:stretch/>
        </p:blipFill>
        <p:spPr>
          <a:xfrm>
            <a:off x="6096000" y="1676400"/>
            <a:ext cx="6096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1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36096F-0423-4093-8F2C-171DEC757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RE-MIND</a:t>
            </a:r>
            <a:br>
              <a:rPr lang="en-US"/>
            </a:br>
            <a:r>
              <a:rPr lang="en-US" i="1"/>
              <a:t>A Real-World Control Cohort for L-MIND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DE4DA-EAF9-43BF-8067-F4AE756344F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73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B62E30-45B9-44B6-B25C-D0DAC9A8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L-MIND</a:t>
            </a:r>
            <a:br>
              <a:rPr lang="en-US"/>
            </a:br>
            <a:r>
              <a:rPr lang="en-US" i="1"/>
              <a:t>Long-Term OS by Number of Prior Treatment Lines</a:t>
            </a:r>
            <a:endParaRPr lang="en-US" i="1" dirty="0"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C8FD0-088F-4F36-89B9-21244FF6FE1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24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FF97DE-A906-4F45-BD2E-1797FCC3C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Selecting Patients for the Right Treatment</a:t>
            </a:r>
            <a:br>
              <a:rPr lang="en-US"/>
            </a:br>
            <a:r>
              <a:rPr lang="en-US" i="1"/>
              <a:t>Expert Perspective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76E73-B576-4C79-BAE5-6C90AB0FE49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16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B8F7F4-5F38-4AF9-9345-43143FBD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New Algorithm for Second-Line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E52E4-78B7-4794-9CFF-C769A91412E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6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B227C1-2635-4C9C-9678-70F803FB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Bispecifics in Late-Stage Development in DLBCL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4E3E6-6DE3-4D98-B9AE-D166682F443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69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9A2453-C3B2-4E56-A769-11DD8BE3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Remain on Bispecifics in DLBCL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AB31A-BCD1-4B12-ABC0-78322C28F934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91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733800" y="2527504"/>
            <a:ext cx="4724400" cy="1802992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bg1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421707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A76875-7219-4FF6-8A67-68D20CB3E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8E70E0-518A-40D4-B554-F0B59A5E997B}"/>
              </a:ext>
            </a:extLst>
          </p:cNvPr>
          <p:cNvPicPr/>
          <p:nvPr/>
        </p:nvPicPr>
        <p:blipFill rotWithShape="1">
          <a:blip r:embed="rId2"/>
          <a:srcRect b="84445"/>
          <a:stretch/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A4E3B-56AC-C58F-342F-21F8C0DB86F2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t="16667"/>
          <a:stretch/>
        </p:blipFill>
        <p:spPr>
          <a:xfrm>
            <a:off x="0" y="1066800"/>
            <a:ext cx="12192000" cy="571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C3DF1-B324-0451-4A31-71C3FA1CA6A4}"/>
              </a:ext>
            </a:extLst>
          </p:cNvPr>
          <p:cNvSpPr/>
          <p:nvPr/>
        </p:nvSpPr>
        <p:spPr>
          <a:xfrm>
            <a:off x="6858000" y="3810000"/>
            <a:ext cx="3276600" cy="83820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9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920FEB-BFCA-4938-9188-077D12610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 in R/R DLBCL Are Poor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4CBC60-1DA2-41F6-B995-DC687BF2D51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49311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6450D1-5345-456C-B681-5CDB40EB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Limited Benefit of ASCT for DLBCL With Early Progression After R-CHOP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A6AD2-F150-4424-871A-AC0A1EC7856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4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0DEE16-2E05-4FED-B6E6-381BE2E7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NCCN Guidelines (v5.2022) on Treatment of R/R DLBCL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34631-AB00-498D-986B-604ACFD01806}"/>
              </a:ext>
            </a:extLst>
          </p:cNvPr>
          <p:cNvPicPr/>
          <p:nvPr/>
        </p:nvPicPr>
        <p:blipFill rotWithShape="1">
          <a:blip r:embed="rId2"/>
          <a:srcRect l="207" t="1" r="1043" b="84444"/>
          <a:stretch/>
        </p:blipFill>
        <p:spPr>
          <a:xfrm>
            <a:off x="0" y="10886"/>
            <a:ext cx="121920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D9EA7-A283-8DF9-EC50-25D5AE8A66BD}"/>
              </a:ext>
            </a:extLst>
          </p:cNvPr>
          <p:cNvPicPr/>
          <p:nvPr/>
        </p:nvPicPr>
        <p:blipFill rotWithShape="1">
          <a:blip r:embed="rId2"/>
          <a:srcRect l="625" t="85557" r="625" b="-2223"/>
          <a:stretch/>
        </p:blipFill>
        <p:spPr>
          <a:xfrm>
            <a:off x="0" y="5715000"/>
            <a:ext cx="12039600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31F86-C370-78AA-DB36-04347323F98A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35000" t="15556" b="22222"/>
          <a:stretch/>
        </p:blipFill>
        <p:spPr>
          <a:xfrm>
            <a:off x="4267200" y="1066800"/>
            <a:ext cx="7924800" cy="441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F00B8-2831-A33A-1FC9-EAADFF74C831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 contrast="-2000"/>
                    </a14:imgEffect>
                  </a14:imgLayer>
                </a14:imgProps>
              </a:ext>
            </a:extLst>
          </a:blip>
          <a:srcRect t="15557" r="65000" b="19999"/>
          <a:stretch/>
        </p:blipFill>
        <p:spPr>
          <a:xfrm>
            <a:off x="20320" y="1066800"/>
            <a:ext cx="4267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B29C4F-B325-4D66-AE0D-85E351DE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CAR T-Cell 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49B51-094B-4FE4-AE1E-DF61FB41E00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93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277DD2-93F4-497E-8558-3423CA052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 T-Cell Therapy vs SOC in R/R LBCL</a:t>
            </a:r>
            <a:br>
              <a:rPr lang="en-US"/>
            </a:br>
            <a:r>
              <a:rPr lang="en-US" i="1"/>
              <a:t>Phase 3 Clinical Trials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81836-9432-4C98-973E-FE2671D629F7}"/>
              </a:ext>
            </a:extLst>
          </p:cNvPr>
          <p:cNvPicPr/>
          <p:nvPr/>
        </p:nvPicPr>
        <p:blipFill rotWithShape="1">
          <a:blip r:embed="rId2"/>
          <a:srcRect b="84445"/>
          <a:stretch/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C20D55-C7CC-9254-D3C7-2DB7923B374F}"/>
              </a:ext>
            </a:extLst>
          </p:cNvPr>
          <p:cNvPicPr/>
          <p:nvPr/>
        </p:nvPicPr>
        <p:blipFill rotWithShape="1">
          <a:blip r:embed="rId2"/>
          <a:srcRect t="87778"/>
          <a:stretch/>
        </p:blipFill>
        <p:spPr>
          <a:xfrm>
            <a:off x="0" y="6019800"/>
            <a:ext cx="12192000" cy="83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48B8E-E519-819F-14FB-952170635332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10000"/>
                    </a14:imgEffect>
                  </a14:imgLayer>
                </a14:imgProps>
              </a:ext>
            </a:extLst>
          </a:blip>
          <a:srcRect t="18889" r="63750" b="13334"/>
          <a:stretch/>
        </p:blipFill>
        <p:spPr>
          <a:xfrm>
            <a:off x="0" y="1295400"/>
            <a:ext cx="4419600" cy="464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ADA8C-197D-AB13-9F36-9155183E94B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1000"/>
                    </a14:imgEffect>
                  </a14:imgLayer>
                </a14:imgProps>
              </a:ext>
            </a:extLst>
          </a:blip>
          <a:srcRect l="33125" t="18889" r="31875" b="16667"/>
          <a:stretch/>
        </p:blipFill>
        <p:spPr>
          <a:xfrm>
            <a:off x="4038600" y="1295400"/>
            <a:ext cx="4267200" cy="441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9E2370-E331-94D5-DA8E-0F2F3A4C8656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63125" t="18889" b="13333"/>
          <a:stretch/>
        </p:blipFill>
        <p:spPr>
          <a:xfrm>
            <a:off x="7696200" y="1295400"/>
            <a:ext cx="4495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5B1093-660F-4325-A53A-C31CF604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CAR T-Cell Therapy vs ASCT in R/R DLBCL</a:t>
            </a:r>
            <a:br>
              <a:rPr lang="en-GB"/>
            </a:br>
            <a:r>
              <a:rPr lang="en-GB" i="1"/>
              <a:t>Expert Opinion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5B741-7B1F-4E22-BABF-3632AE0B2B36}"/>
              </a:ext>
            </a:extLst>
          </p:cNvPr>
          <p:cNvPicPr/>
          <p:nvPr/>
        </p:nvPicPr>
        <p:blipFill rotWithShape="1">
          <a:blip r:embed="rId2"/>
          <a:srcRect b="84445"/>
          <a:stretch/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98EF32-1451-E21B-06B5-00C40CB84406}"/>
              </a:ext>
            </a:extLst>
          </p:cNvPr>
          <p:cNvPicPr/>
          <p:nvPr/>
        </p:nvPicPr>
        <p:blipFill rotWithShape="1">
          <a:blip r:embed="rId2"/>
          <a:srcRect t="88889"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8B96C-B16E-7797-03A6-8C7E172B322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10000"/>
                    </a14:imgEffect>
                  </a14:imgLayer>
                </a14:imgProps>
              </a:ext>
            </a:extLst>
          </a:blip>
          <a:srcRect t="15556" r="73750" b="10000"/>
          <a:stretch/>
        </p:blipFill>
        <p:spPr>
          <a:xfrm>
            <a:off x="0" y="1066800"/>
            <a:ext cx="3200400" cy="510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D2E21-146C-54BB-7329-50FF526F8B95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10000"/>
                    </a14:imgEffect>
                  </a14:imgLayer>
                </a14:imgProps>
              </a:ext>
            </a:extLst>
          </a:blip>
          <a:srcRect l="26250" t="15556" r="50000" b="7778"/>
          <a:stretch/>
        </p:blipFill>
        <p:spPr>
          <a:xfrm>
            <a:off x="3200400" y="1066800"/>
            <a:ext cx="2895600" cy="525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0BCBE9-F7E5-892E-8F2F-EBDEEE31A07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10000"/>
                    </a14:imgEffect>
                  </a14:imgLayer>
                </a14:imgProps>
              </a:ext>
            </a:extLst>
          </a:blip>
          <a:srcRect l="50000" t="15556" r="26250" b="7778"/>
          <a:stretch/>
        </p:blipFill>
        <p:spPr>
          <a:xfrm>
            <a:off x="6096000" y="1066800"/>
            <a:ext cx="2895600" cy="525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41F4B5-8404-208E-1143-F80739DF405D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10000"/>
                    </a14:imgEffect>
                  </a14:imgLayer>
                </a14:imgProps>
              </a:ext>
            </a:extLst>
          </a:blip>
          <a:srcRect l="74375" t="15556" r="1875" b="7778"/>
          <a:stretch/>
        </p:blipFill>
        <p:spPr>
          <a:xfrm>
            <a:off x="8991600" y="1066800"/>
            <a:ext cx="2895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0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A0FE5A-FBB1-4CD0-A328-0D27D73F4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CRS Symptoms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91FB98-834D-4BFB-AE8A-BA05C80E6D8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28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6B7096-6EEF-405B-9963-09110B0D6E1D}">
  <ds:schemaRefs>
    <ds:schemaRef ds:uri="http://schemas.microsoft.com/office/2006/metadata/properties"/>
    <ds:schemaRef ds:uri="http://schemas.microsoft.com/office/infopath/2007/PartnerControls"/>
    <ds:schemaRef ds:uri="e93acf5f-f59b-46bb-8c22-2b43a486ab2c"/>
    <ds:schemaRef ds:uri="174144a6-14cb-4f4b-ada6-445a4558a380"/>
  </ds:schemaRefs>
</ds:datastoreItem>
</file>

<file path=customXml/itemProps2.xml><?xml version="1.0" encoding="utf-8"?>
<ds:datastoreItem xmlns:ds="http://schemas.openxmlformats.org/officeDocument/2006/customXml" ds:itemID="{84E7ED86-48F6-4A77-ADAE-3A979348F8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E7633C-6AD6-409F-AF7B-0E967BC08A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</Words>
  <Application>Microsoft Office PowerPoint</Application>
  <PresentationFormat>Widescreen</PresentationFormat>
  <Paragraphs>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Case Study</vt:lpstr>
      <vt:lpstr>Outcomes in R/R DLBCL Are Poor</vt:lpstr>
      <vt:lpstr>Limited Benefit of ASCT for DLBCL With Early Progression After R-CHOP</vt:lpstr>
      <vt:lpstr>NCCN Guidelines (v5.2022) on Treatment of R/R DLBCL</vt:lpstr>
      <vt:lpstr>CAR T-Cell Therapy</vt:lpstr>
      <vt:lpstr>CAR T-Cell Therapy vs SOC in R/R LBCL Phase 3 Clinical Trials</vt:lpstr>
      <vt:lpstr>CAR T-Cell Therapy vs ASCT in R/R DLBCL Expert Opinion</vt:lpstr>
      <vt:lpstr>CRS Symptoms</vt:lpstr>
      <vt:lpstr>Case Study</vt:lpstr>
      <vt:lpstr>Polatuzumab Vedotin + BR Updated Results of a Single-Arm Extension</vt:lpstr>
      <vt:lpstr>RE-MIND A Real-World Control Cohort for L-MIND</vt:lpstr>
      <vt:lpstr>L-MIND Long-Term OS by Number of Prior Treatment Lines</vt:lpstr>
      <vt:lpstr>Selecting Patients for the Right Treatment Expert Perspective </vt:lpstr>
      <vt:lpstr>Proposed New Algorithm for Second-Line Treatment</vt:lpstr>
      <vt:lpstr>Bispecifics in Late-Stage Development in DLBCL</vt:lpstr>
      <vt:lpstr>Questions Remain on Bispecifics in DLBCL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Non-Hodgkin Lymphoma Case Clinic</dc:title>
  <dc:creator>Eckstein, Zachary</dc:creator>
  <cp:lastModifiedBy>Elias Naddour</cp:lastModifiedBy>
  <cp:revision>8</cp:revision>
  <dcterms:created xsi:type="dcterms:W3CDTF">2022-10-12T14:17:47Z</dcterms:created>
  <dcterms:modified xsi:type="dcterms:W3CDTF">2022-11-30T05:54:14Z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