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sldIdLst>
    <p:sldId id="31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8" r:id="rId18"/>
    <p:sldId id="279" r:id="rId19"/>
    <p:sldId id="280" r:id="rId20"/>
    <p:sldId id="281" r:id="rId21"/>
    <p:sldId id="304" r:id="rId22"/>
    <p:sldId id="305" r:id="rId23"/>
    <p:sldId id="308" r:id="rId24"/>
    <p:sldId id="307" r:id="rId25"/>
    <p:sldId id="282" r:id="rId26"/>
    <p:sldId id="283" r:id="rId27"/>
    <p:sldId id="286" r:id="rId28"/>
    <p:sldId id="287" r:id="rId29"/>
    <p:sldId id="302" r:id="rId30"/>
    <p:sldId id="303" r:id="rId31"/>
    <p:sldId id="297" r:id="rId32"/>
    <p:sldId id="298" r:id="rId33"/>
  </p:sldIdLst>
  <p:sldSz cx="9144000" cy="6858000" type="screen4x3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34555" autoAdjust="0"/>
    <p:restoredTop sz="83333" autoAdjust="0"/>
  </p:normalViewPr>
  <p:slideViewPr>
    <p:cSldViewPr>
      <p:cViewPr varScale="1">
        <p:scale>
          <a:sx n="60" d="100"/>
          <a:sy n="60" d="100"/>
        </p:scale>
        <p:origin x="-1596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DC15F3BB-5807-4203-B3A3-4EAE91399CE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907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TAILORx</a:t>
            </a:r>
            <a:endParaRPr lang="en-US" b="1" dirty="0" smtClean="0"/>
          </a:p>
          <a:p>
            <a:r>
              <a:rPr lang="en-US" b="1" dirty="0" smtClean="0"/>
              <a:t>T</a:t>
            </a:r>
            <a:r>
              <a:rPr lang="en-US" dirty="0" smtClean="0"/>
              <a:t>rial </a:t>
            </a:r>
            <a:r>
              <a:rPr lang="en-US" b="1" dirty="0" smtClean="0"/>
              <a:t>A</a:t>
            </a:r>
            <a:r>
              <a:rPr lang="en-US" dirty="0" smtClean="0"/>
              <a:t>ssigning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I</a:t>
            </a:r>
            <a:r>
              <a:rPr lang="en-US" baseline="0" dirty="0" smtClean="0"/>
              <a:t>ndividualized </a:t>
            </a:r>
            <a:r>
              <a:rPr lang="en-US" b="1" baseline="0" dirty="0" smtClean="0"/>
              <a:t>O</a:t>
            </a:r>
            <a:r>
              <a:rPr lang="en-US" baseline="0" dirty="0" smtClean="0"/>
              <a:t>ptions for </a:t>
            </a:r>
            <a:r>
              <a:rPr lang="en-US" b="1" baseline="0" dirty="0" smtClean="0"/>
              <a:t>T</a:t>
            </a:r>
            <a:r>
              <a:rPr lang="en-US" baseline="0" dirty="0" smtClean="0"/>
              <a:t>reatment (Rx)</a:t>
            </a:r>
          </a:p>
          <a:p>
            <a:r>
              <a:rPr lang="en-US" b="1" baseline="0" dirty="0" smtClean="0"/>
              <a:t>MINDACT</a:t>
            </a:r>
          </a:p>
          <a:p>
            <a:r>
              <a:rPr lang="en-US" b="1" baseline="0" dirty="0" smtClean="0"/>
              <a:t>M</a:t>
            </a:r>
            <a:r>
              <a:rPr lang="en-US" baseline="0" dirty="0" smtClean="0"/>
              <a:t>icroarray </a:t>
            </a:r>
            <a:r>
              <a:rPr lang="en-US" b="1" baseline="0" dirty="0" smtClean="0"/>
              <a:t>I</a:t>
            </a:r>
            <a:r>
              <a:rPr lang="en-US" baseline="0" dirty="0" smtClean="0"/>
              <a:t>n </a:t>
            </a:r>
            <a:r>
              <a:rPr lang="en-US" b="1" baseline="0" dirty="0" smtClean="0"/>
              <a:t>N</a:t>
            </a:r>
            <a:r>
              <a:rPr lang="en-US" baseline="0" dirty="0" smtClean="0"/>
              <a:t>ode-negative (or 1-3N+) </a:t>
            </a:r>
            <a:r>
              <a:rPr lang="en-US" b="1" baseline="0" dirty="0" smtClean="0"/>
              <a:t>D</a:t>
            </a:r>
            <a:r>
              <a:rPr lang="en-US" baseline="0" dirty="0" smtClean="0"/>
              <a:t>isease may </a:t>
            </a:r>
            <a:r>
              <a:rPr lang="en-US" b="1" baseline="0" dirty="0" smtClean="0"/>
              <a:t>A</a:t>
            </a:r>
            <a:r>
              <a:rPr lang="en-US" baseline="0" dirty="0" smtClean="0"/>
              <a:t>void </a:t>
            </a:r>
            <a:r>
              <a:rPr lang="en-US" b="1" baseline="0" dirty="0" err="1" smtClean="0"/>
              <a:t>C</a:t>
            </a:r>
            <a:r>
              <a:rPr lang="en-US" baseline="0" dirty="0" err="1" smtClean="0"/>
              <a:t>hemo</a:t>
            </a:r>
            <a:r>
              <a:rPr lang="en-US" b="1" baseline="0" dirty="0" err="1" smtClean="0"/>
              <a:t>T</a:t>
            </a:r>
            <a:r>
              <a:rPr lang="en-US" baseline="0" dirty="0" err="1" smtClean="0"/>
              <a:t>herapy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213" y="569913"/>
            <a:ext cx="1951037" cy="5653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569913"/>
            <a:ext cx="5702300" cy="5653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5875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906588"/>
            <a:ext cx="3827462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9913"/>
            <a:ext cx="7805737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5737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430213" indent="-323850" algn="l" defTabSz="457200" rtl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285750" algn="l" defTabSz="457200" rtl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3813" indent="-215900" algn="l" defTabSz="457200" rtl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5613" indent="-214313" algn="l" defTabSz="4572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74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46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18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290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62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2948298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457200"/>
            <a:ext cx="8154333" cy="1103313"/>
          </a:xfrm>
        </p:spPr>
        <p:txBody>
          <a:bodyPr/>
          <a:lstStyle/>
          <a:p>
            <a:r>
              <a:rPr lang="en-US" sz="4000" b="1" dirty="0" smtClean="0"/>
              <a:t>Early Stage Breast Cancer</a:t>
            </a:r>
            <a:br>
              <a:rPr lang="en-US" sz="4000" b="1" dirty="0" smtClean="0"/>
            </a:br>
            <a:r>
              <a:rPr lang="en-US" sz="4000" b="1" dirty="0" smtClean="0"/>
              <a:t>ASCO2019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13" y="1371600"/>
            <a:ext cx="8015287" cy="43164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1" dirty="0" smtClean="0"/>
              <a:t>   Maher S. </a:t>
            </a:r>
            <a:r>
              <a:rPr lang="en-US" b="1" dirty="0" err="1" smtClean="0"/>
              <a:t>Saifo</a:t>
            </a:r>
            <a:r>
              <a:rPr lang="en-US" b="1" dirty="0" smtClean="0"/>
              <a:t> MD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Associate Professor of Medical Oncology</a:t>
            </a:r>
            <a:br>
              <a:rPr lang="en-US" sz="2400" dirty="0" smtClean="0"/>
            </a:br>
            <a:r>
              <a:rPr lang="en-US" sz="2400" dirty="0" smtClean="0"/>
              <a:t>Chairman, Department of Oncology, Damascus University</a:t>
            </a:r>
            <a:br>
              <a:rPr lang="en-US" sz="2400" dirty="0" smtClean="0"/>
            </a:br>
            <a:r>
              <a:rPr lang="en-US" sz="2400" dirty="0" smtClean="0"/>
              <a:t>Chief, Breast Cancer section, </a:t>
            </a:r>
            <a:r>
              <a:rPr lang="en-US" sz="2400" dirty="0" err="1" smtClean="0"/>
              <a:t>Albairouni</a:t>
            </a:r>
            <a:r>
              <a:rPr lang="en-US" sz="2400" dirty="0" smtClean="0"/>
              <a:t> University Hospital</a:t>
            </a: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r">
              <a:buNone/>
            </a:pPr>
            <a:r>
              <a:rPr lang="en-US" sz="2400" dirty="0" smtClean="0"/>
              <a:t> Dec 5, 2019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2940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Take-home messages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Patient Case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Patient Case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Role of Partial Breast RT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Study Design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Primary Outcome Measure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QOL results: with chemo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Take-home messages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Patient Case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Patient Case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ASCO 2019: Early Stage Breast Cancer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               Presented By David Page at 2019 Best of ASCO Bellevue on Seattle's Eastside</a:t>
            </a:r>
            <a:endParaRPr lang="en-US" sz="8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GIM4 Study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54" y="424105"/>
            <a:ext cx="8154333" cy="795096"/>
          </a:xfrm>
        </p:spPr>
        <p:txBody>
          <a:bodyPr/>
          <a:lstStyle/>
          <a:p>
            <a:r>
              <a:rPr lang="en-US" sz="3600" dirty="0" smtClean="0"/>
              <a:t>(GIM3</a:t>
            </a:r>
            <a:r>
              <a:rPr lang="en-US" sz="3600" dirty="0"/>
              <a:t>): a </a:t>
            </a:r>
            <a:r>
              <a:rPr lang="en-US" sz="3600" dirty="0" err="1"/>
              <a:t>randomised</a:t>
            </a:r>
            <a:r>
              <a:rPr lang="en-US" sz="3600" dirty="0"/>
              <a:t>, phase 3 trial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13" y="1295400"/>
            <a:ext cx="7805737" cy="4316412"/>
          </a:xfrm>
        </p:spPr>
        <p:txBody>
          <a:bodyPr/>
          <a:lstStyle/>
          <a:p>
            <a:pPr algn="just"/>
            <a:r>
              <a:rPr lang="en-US" sz="2400" dirty="0"/>
              <a:t>Adjuvant </a:t>
            </a:r>
            <a:r>
              <a:rPr lang="en-US" sz="2400" dirty="0" err="1"/>
              <a:t>anastrozole</a:t>
            </a:r>
            <a:r>
              <a:rPr lang="en-US" sz="2400" dirty="0"/>
              <a:t> versus </a:t>
            </a:r>
            <a:r>
              <a:rPr lang="en-US" sz="2400" dirty="0" err="1"/>
              <a:t>exemestane</a:t>
            </a:r>
            <a:r>
              <a:rPr lang="en-US" sz="2400" dirty="0"/>
              <a:t> versus </a:t>
            </a:r>
            <a:r>
              <a:rPr lang="en-US" sz="2400" dirty="0" err="1"/>
              <a:t>letrozole</a:t>
            </a:r>
            <a:r>
              <a:rPr lang="en-US" sz="2400" dirty="0"/>
              <a:t>, upfront or after 2 years of tamoxifen, in endocrine-sensitive breast </a:t>
            </a:r>
            <a:r>
              <a:rPr lang="en-US" sz="2400" dirty="0" smtClean="0"/>
              <a:t>cancer.</a:t>
            </a:r>
          </a:p>
          <a:p>
            <a:pPr algn="just"/>
            <a:r>
              <a:rPr lang="en-US" sz="2400" dirty="0" smtClean="0"/>
              <a:t>GIM3 is a multicentre, open-label, </a:t>
            </a:r>
            <a:r>
              <a:rPr lang="en-US" sz="2400" dirty="0" err="1" smtClean="0"/>
              <a:t>randomised</a:t>
            </a:r>
            <a:r>
              <a:rPr lang="en-US" sz="2400" dirty="0" smtClean="0"/>
              <a:t>, European Clinical Trials Database, phase 3 trial of </a:t>
            </a:r>
            <a:r>
              <a:rPr lang="en-US" sz="2400" dirty="0" smtClean="0">
                <a:solidFill>
                  <a:srgbClr val="FF0000"/>
                </a:solidFill>
              </a:rPr>
              <a:t>six </a:t>
            </a:r>
            <a:r>
              <a:rPr lang="en-US" sz="2400" dirty="0" smtClean="0"/>
              <a:t>different treatments in </a:t>
            </a:r>
            <a:r>
              <a:rPr lang="en-US" sz="2400" dirty="0" smtClean="0">
                <a:solidFill>
                  <a:srgbClr val="FF0000"/>
                </a:solidFill>
              </a:rPr>
              <a:t>post</a:t>
            </a:r>
            <a:r>
              <a:rPr lang="en-US" sz="2400" dirty="0" smtClean="0"/>
              <a:t>menopausal women with hormone receptor-positive early breast cancer.</a:t>
            </a:r>
          </a:p>
          <a:p>
            <a:pPr algn="just"/>
            <a:r>
              <a:rPr lang="en-US" sz="2400" dirty="0" smtClean="0"/>
              <a:t>Between March 9, 2007, and July 31, 2012,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3697 patients </a:t>
            </a:r>
            <a:r>
              <a:rPr lang="en-US" sz="2400" dirty="0" smtClean="0"/>
              <a:t>were enrolled into the study. After a median follow-up of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months.</a:t>
            </a:r>
          </a:p>
          <a:p>
            <a:pPr algn="just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05172" y="6112507"/>
            <a:ext cx="7906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hlinkClick r:id="rId2" tooltip="The Lancet. Oncology."/>
              </a:rPr>
              <a:t>Lancet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hlinkClick r:id="rId2" tooltip="The Lancet. Oncology."/>
              </a:rPr>
              <a:t>Oncol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hlinkClick r:id="rId2" tooltip="The Lancet. Oncology."/>
              </a:rPr>
              <a:t>.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 2018 Apr;19(4):474-485.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doi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10.1016/S1470-2045(18)30116-5.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Epub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2018 Feb 23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0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13" y="1600200"/>
            <a:ext cx="7805737" cy="4316412"/>
          </a:xfrm>
        </p:spPr>
        <p:txBody>
          <a:bodyPr/>
          <a:lstStyle/>
          <a:p>
            <a:pPr algn="just"/>
            <a:r>
              <a:rPr lang="en-US" sz="2400" dirty="0" smtClean="0"/>
              <a:t>Eligible patients had </a:t>
            </a:r>
            <a:r>
              <a:rPr lang="en-US" sz="2400" dirty="0" err="1" smtClean="0"/>
              <a:t>histologically</a:t>
            </a:r>
            <a:r>
              <a:rPr lang="en-US" sz="2400" dirty="0" smtClean="0"/>
              <a:t> confirmed invasive hormone receptor-positive breast cancer that had been completely removed by surgery, any pathological </a:t>
            </a:r>
            <a:r>
              <a:rPr lang="en-US" sz="2400" dirty="0" err="1" smtClean="0"/>
              <a:t>tumour</a:t>
            </a:r>
            <a:r>
              <a:rPr lang="en-US" sz="2400" dirty="0" smtClean="0"/>
              <a:t> size, and </a:t>
            </a:r>
            <a:r>
              <a:rPr lang="en-US" sz="2400" dirty="0" err="1" smtClean="0"/>
              <a:t>axillary</a:t>
            </a:r>
            <a:r>
              <a:rPr lang="en-US" sz="2400" dirty="0" smtClean="0"/>
              <a:t> nodal status. oral </a:t>
            </a:r>
            <a:r>
              <a:rPr lang="en-US" sz="2400" dirty="0" err="1" smtClean="0"/>
              <a:t>anastrozole</a:t>
            </a:r>
            <a:r>
              <a:rPr lang="en-US" sz="2400" dirty="0" smtClean="0"/>
              <a:t> (1 mg per day), </a:t>
            </a:r>
            <a:r>
              <a:rPr lang="en-US" sz="2400" dirty="0" err="1" smtClean="0"/>
              <a:t>exemestane</a:t>
            </a:r>
            <a:r>
              <a:rPr lang="en-US" sz="2400" dirty="0" smtClean="0"/>
              <a:t> (25 mg per day), or </a:t>
            </a:r>
            <a:r>
              <a:rPr lang="en-US" sz="2400" dirty="0" err="1" smtClean="0"/>
              <a:t>letrozole</a:t>
            </a:r>
            <a:r>
              <a:rPr lang="en-US" sz="2400" dirty="0" smtClean="0"/>
              <a:t> (2·5 mg per day) tablets upfront for 5 years (upfront strategy) or oral </a:t>
            </a:r>
            <a:r>
              <a:rPr lang="en-US" sz="2400" dirty="0" err="1" smtClean="0"/>
              <a:t>tamoxifen</a:t>
            </a:r>
            <a:r>
              <a:rPr lang="en-US" sz="2400" dirty="0" smtClean="0"/>
              <a:t> (20 mg per day) for 2 years followed by oral administration of one of the three </a:t>
            </a:r>
            <a:r>
              <a:rPr lang="en-US" sz="2400" dirty="0" err="1" smtClean="0"/>
              <a:t>aromatase</a:t>
            </a:r>
            <a:r>
              <a:rPr lang="en-US" sz="2400" dirty="0" smtClean="0"/>
              <a:t> inhibitors for 3 years (switch strategy). </a:t>
            </a:r>
          </a:p>
          <a:p>
            <a:pPr algn="just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07" y="1575039"/>
            <a:ext cx="8158147" cy="4650686"/>
          </a:xfrm>
        </p:spPr>
        <p:txBody>
          <a:bodyPr/>
          <a:lstStyle/>
          <a:p>
            <a:pPr algn="just"/>
            <a:r>
              <a:rPr lang="en-US" sz="2400" dirty="0" smtClean="0"/>
              <a:t>5-year </a:t>
            </a:r>
            <a:r>
              <a:rPr lang="en-US" sz="2400" dirty="0"/>
              <a:t>disease-free survival was </a:t>
            </a:r>
            <a:r>
              <a:rPr lang="en-US" sz="2400" dirty="0">
                <a:solidFill>
                  <a:srgbClr val="C00000"/>
                </a:solidFill>
              </a:rPr>
              <a:t>88·5%</a:t>
            </a:r>
            <a:r>
              <a:rPr lang="en-US" sz="2400" dirty="0"/>
              <a:t> (95% CI 86·7-90·0) with the switch strategy and </a:t>
            </a:r>
            <a:r>
              <a:rPr lang="en-US" sz="2400" dirty="0">
                <a:solidFill>
                  <a:srgbClr val="C00000"/>
                </a:solidFill>
              </a:rPr>
              <a:t>89·8%</a:t>
            </a:r>
            <a:r>
              <a:rPr lang="en-US" sz="2400" dirty="0"/>
              <a:t> (88·2-91·2) with upfront treatment (hazard ratio 0·89, 95% CI 0·73-1·08; </a:t>
            </a:r>
            <a:r>
              <a:rPr lang="en-US" sz="2400" dirty="0">
                <a:solidFill>
                  <a:srgbClr val="C00000"/>
                </a:solidFill>
              </a:rPr>
              <a:t>p=0·23</a:t>
            </a:r>
            <a:r>
              <a:rPr lang="en-US" sz="2400" dirty="0"/>
              <a:t>). </a:t>
            </a:r>
            <a:endParaRPr lang="en-US" sz="2400" dirty="0" smtClean="0"/>
          </a:p>
          <a:p>
            <a:pPr algn="just"/>
            <a:r>
              <a:rPr lang="en-US" sz="2400" dirty="0" smtClean="0"/>
              <a:t>5-year </a:t>
            </a:r>
            <a:r>
              <a:rPr lang="en-US" sz="2400" dirty="0"/>
              <a:t>disease-free survival was </a:t>
            </a:r>
            <a:r>
              <a:rPr lang="en-US" sz="2400" b="1" dirty="0">
                <a:solidFill>
                  <a:srgbClr val="C00000"/>
                </a:solidFill>
              </a:rPr>
              <a:t>90·0%</a:t>
            </a:r>
            <a:r>
              <a:rPr lang="en-US" sz="2400" dirty="0"/>
              <a:t> (95% CI 87·9-91·7) with </a:t>
            </a:r>
            <a:r>
              <a:rPr lang="en-US" sz="2400" dirty="0" err="1"/>
              <a:t>anastrozole</a:t>
            </a:r>
            <a:r>
              <a:rPr lang="en-US" sz="2400" dirty="0"/>
              <a:t> (124 events), 88·0% (85·8-89·9) with </a:t>
            </a:r>
            <a:r>
              <a:rPr lang="en-US" sz="2400" dirty="0" err="1"/>
              <a:t>exemestane</a:t>
            </a:r>
            <a:r>
              <a:rPr lang="en-US" sz="2400" dirty="0"/>
              <a:t> (148 events), and 89·4% (87·3 to 91·1) with </a:t>
            </a:r>
            <a:r>
              <a:rPr lang="en-US" sz="2400" dirty="0" err="1"/>
              <a:t>letrozole</a:t>
            </a:r>
            <a:r>
              <a:rPr lang="en-US" sz="2400" dirty="0"/>
              <a:t> (129 events; </a:t>
            </a:r>
            <a:r>
              <a:rPr lang="en-US" sz="2400" dirty="0">
                <a:solidFill>
                  <a:srgbClr val="C00000"/>
                </a:solidFill>
              </a:rPr>
              <a:t>p=0·24</a:t>
            </a:r>
            <a:r>
              <a:rPr lang="en-US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xmlns="" val="4315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GIM4 Study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Disease-free survival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Overall survival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Summary of extended AI studies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Take-home messages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848" y="2514602"/>
            <a:ext cx="5854303" cy="344487"/>
          </a:xfrm>
        </p:spPr>
        <p:txBody>
          <a:bodyPr/>
          <a:lstStyle/>
          <a:p>
            <a:r>
              <a:rPr lang="en-US" sz="7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Characteristics by Cohort (HR+/HER2-)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1" y="671026"/>
            <a:ext cx="6857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278083" y="6477000"/>
            <a:ext cx="66293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Meredith Regan at 2018 ASCO Annual Meeting</a:t>
            </a:r>
          </a:p>
        </p:txBody>
      </p:sp>
    </p:spTree>
    <p:extLst>
      <p:ext uri="{BB962C8B-B14F-4D97-AF65-F5344CB8AC3E}">
        <p14:creationId xmlns:p14="http://schemas.microsoft.com/office/powerpoint/2010/main" xmlns="" val="848972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Patient Case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848" y="2514602"/>
            <a:ext cx="5854303" cy="344487"/>
          </a:xfrm>
        </p:spPr>
        <p:txBody>
          <a:bodyPr/>
          <a:lstStyle/>
          <a:p>
            <a:r>
              <a:rPr lang="en-US" sz="7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Conclusions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1026"/>
            <a:ext cx="79247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278083" y="6477000"/>
            <a:ext cx="66293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Meredith Regan at 2018 ASCO Annual Meeting</a:t>
            </a:r>
          </a:p>
        </p:txBody>
      </p:sp>
    </p:spTree>
    <p:extLst>
      <p:ext uri="{BB962C8B-B14F-4D97-AF65-F5344CB8AC3E}">
        <p14:creationId xmlns:p14="http://schemas.microsoft.com/office/powerpoint/2010/main" xmlns="" val="20938610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Patient Case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Thank you!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                                     Presented By David Page at 2019 Best of ASCO Bellevue on Seattle's Eastside           </a:t>
            </a:r>
            <a:r>
              <a:rPr lang="en-US" sz="800" dirty="0" smtClean="0">
                <a:solidFill>
                  <a:schemeClr val="tx1"/>
                </a:solidFill>
                <a:latin typeface="Arial" charset="0"/>
              </a:rPr>
              <a:t>ONC-40-CME-0919-0920-NE</a:t>
            </a:r>
            <a:endParaRPr lang="en-US" sz="800" dirty="0">
              <a:solidFill>
                <a:schemeClr val="tx1"/>
              </a:solidFill>
              <a:latin typeface="Arial" charset="0"/>
            </a:endParaRPr>
          </a:p>
          <a:p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Patient Case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Patient Case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TAILORx &amp; Clinical Risk Score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Variables to consider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 clinical risk prognostic?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Proposed Management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David Page at 2019 Best of ASCO Bellevue on Seattle's Eastside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739</Words>
  <Application>Microsoft Office PowerPoint</Application>
  <PresentationFormat>On-screen Show (4:3)</PresentationFormat>
  <Paragraphs>75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Early Stage Breast Cancer ASCO2019</vt:lpstr>
      <vt:lpstr>ASCO 2019: Early Stage Breast Cancer</vt:lpstr>
      <vt:lpstr>Patient Case</vt:lpstr>
      <vt:lpstr>Patient Case</vt:lpstr>
      <vt:lpstr>Patient Case</vt:lpstr>
      <vt:lpstr>TAILORx &amp; Clinical Risk Score</vt:lpstr>
      <vt:lpstr>Variables to consider</vt:lpstr>
      <vt:lpstr>Is clinical risk prognostic?</vt:lpstr>
      <vt:lpstr>Proposed Management</vt:lpstr>
      <vt:lpstr>Take-home messages</vt:lpstr>
      <vt:lpstr>Patient Case</vt:lpstr>
      <vt:lpstr>Patient Case</vt:lpstr>
      <vt:lpstr>Role of Partial Breast RT</vt:lpstr>
      <vt:lpstr>Study Design</vt:lpstr>
      <vt:lpstr>Primary Outcome Measure</vt:lpstr>
      <vt:lpstr>QOL results: with chemo</vt:lpstr>
      <vt:lpstr>Take-home messages</vt:lpstr>
      <vt:lpstr>Patient Case</vt:lpstr>
      <vt:lpstr>Patient Case</vt:lpstr>
      <vt:lpstr>GIM4 Study</vt:lpstr>
      <vt:lpstr>(GIM3): a randomised, phase 3 trial </vt:lpstr>
      <vt:lpstr>Slide 22</vt:lpstr>
      <vt:lpstr>Slide 23</vt:lpstr>
      <vt:lpstr>GIM4 Study</vt:lpstr>
      <vt:lpstr>Disease-free survival</vt:lpstr>
      <vt:lpstr>Overall survival</vt:lpstr>
      <vt:lpstr>Summary of extended AI studies</vt:lpstr>
      <vt:lpstr>Take-home messages</vt:lpstr>
      <vt:lpstr>Characteristics by Cohort (HR+/HER2-)</vt:lpstr>
      <vt:lpstr>Conclusions</vt:lpstr>
      <vt:lpstr>Patient Case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Lenovo</cp:lastModifiedBy>
  <cp:revision>55</cp:revision>
  <dcterms:modified xsi:type="dcterms:W3CDTF">2020-01-15T09:57:37Z</dcterms:modified>
</cp:coreProperties>
</file>