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92" r:id="rId5"/>
    <p:sldId id="256" r:id="rId6"/>
    <p:sldId id="289" r:id="rId7"/>
    <p:sldId id="291" r:id="rId8"/>
    <p:sldId id="257" r:id="rId9"/>
    <p:sldId id="258" r:id="rId10"/>
    <p:sldId id="259" r:id="rId11"/>
    <p:sldId id="260" r:id="rId12"/>
    <p:sldId id="261" r:id="rId13"/>
    <p:sldId id="262" r:id="rId14"/>
    <p:sldId id="264" r:id="rId15"/>
    <p:sldId id="265" r:id="rId16"/>
    <p:sldId id="266" r:id="rId17"/>
    <p:sldId id="268" r:id="rId18"/>
    <p:sldId id="270" r:id="rId19"/>
    <p:sldId id="272" r:id="rId20"/>
    <p:sldId id="279" r:id="rId21"/>
    <p:sldId id="283" r:id="rId22"/>
    <p:sldId id="284" r:id="rId23"/>
    <p:sldId id="29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7F8C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horzBarState="maximized">
    <p:restoredLeft sz="15616"/>
    <p:restoredTop sz="94637"/>
  </p:normalViewPr>
  <p:slideViewPr>
    <p:cSldViewPr snapToGrid="0" snapToObjects="1">
      <p:cViewPr varScale="1">
        <p:scale>
          <a:sx n="73" d="100"/>
          <a:sy n="73" d="100"/>
        </p:scale>
        <p:origin x="-74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2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BAFAC2-067B-0E47-BFA1-49C276F170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1C904E4-BFCB-DE4A-8421-75ED74ECF1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BF048D3-0C69-ED41-A32A-B6678F497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1F210-74C1-0848-A964-2AD59CF93C32}" type="datetimeFigureOut">
              <a:rPr lang="en-US" smtClean="0"/>
              <a:pPr/>
              <a:t>15-Jan-20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DB5C6E8-3103-B74E-94E7-955DDA1BE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C1133FF-12BC-FB47-9072-5DF23D7C3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638D-0453-2042-9069-8C4FF3FBAF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21046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F965D7-F410-6340-92F9-DAEA76814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DB04E9F-9343-9345-BEBB-B396CF226E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3DF5C29-67DA-504B-81B0-9E31F9C02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1F210-74C1-0848-A964-2AD59CF93C32}" type="datetimeFigureOut">
              <a:rPr lang="en-US" smtClean="0"/>
              <a:pPr/>
              <a:t>15-Jan-20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06FE3EC-C3C1-CC4C-88C8-02DFD48DA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605FF95-C423-F245-958F-DB5E99EBA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638D-0453-2042-9069-8C4FF3FBAF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5376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118F6DC-A896-A44D-8CF0-54431AB1DE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C6ACB5D-FBEA-534E-9414-983111671F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B7EFE6B-A93B-9344-A022-80F6869F3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1F210-74C1-0848-A964-2AD59CF93C32}" type="datetimeFigureOut">
              <a:rPr lang="en-US" smtClean="0"/>
              <a:pPr/>
              <a:t>15-Jan-20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E1B27AE-ED8A-F34C-A7C2-9759901A1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4392F65-F9EB-1540-89C5-D4D5FE2B7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638D-0453-2042-9069-8C4FF3FBAF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69516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4B8D8D-8D9F-394F-8AE9-CE97D6112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09797BE-1722-D242-A9F0-06DD4A230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13DE2C4-0A80-034C-AA8F-CFEDBDF12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1F210-74C1-0848-A964-2AD59CF93C32}" type="datetimeFigureOut">
              <a:rPr lang="en-US" smtClean="0"/>
              <a:pPr/>
              <a:t>15-Jan-20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107F498-857B-0F4F-852E-B6A8C494A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E51FAB1-E9CD-2D48-9ED1-192FC4586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638D-0453-2042-9069-8C4FF3FBAF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68125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318A02-47B5-C943-9A95-669AB35D9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B54A4AA-1D72-8E48-BF4E-BDB37B0C4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CD0259F-84A8-114D-A694-2347EC248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1F210-74C1-0848-A964-2AD59CF93C32}" type="datetimeFigureOut">
              <a:rPr lang="en-US" smtClean="0"/>
              <a:pPr/>
              <a:t>15-Jan-20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EF711C-1A84-3B41-ABDE-A5CDDC2CC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B0AF90E-3FE8-4447-98A8-3C2F5C142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638D-0453-2042-9069-8C4FF3FBAF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62477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3091FD-3EDF-CC4F-A4D8-A76600E8F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8EEAF59-5700-8041-9A78-3AB923E18A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FEC78CF-5CED-0D4B-862C-E087F10A10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3894373-13FE-534B-9E84-2756FD2D5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1F210-74C1-0848-A964-2AD59CF93C32}" type="datetimeFigureOut">
              <a:rPr lang="en-US" smtClean="0"/>
              <a:pPr/>
              <a:t>15-Jan-20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F1023E0-4D0B-FB48-9E87-6A69664BE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F7A8EF-8D8A-154B-8632-34C604274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638D-0453-2042-9069-8C4FF3FBAF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1211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DE2762-7A10-AC41-9632-658005EDC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648A845-EE2F-414A-9B60-065445EA7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28372BC-ABD8-254F-9B36-338193676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D9F3A99-845F-5F49-84BA-D0CB07B468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3A6FD04-9B43-5B4A-82F7-4BD51541A7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C6102F8-AE97-DE49-ADB0-FC8356497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1F210-74C1-0848-A964-2AD59CF93C32}" type="datetimeFigureOut">
              <a:rPr lang="en-US" smtClean="0"/>
              <a:pPr/>
              <a:t>15-Jan-20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3D24660-8D8C-E542-8753-1FA9AB73F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6E9B2C3-FA4F-EE43-B146-5EDA01B1A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638D-0453-2042-9069-8C4FF3FBAF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33483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1DB5D1-165C-6B48-B720-A1AEC9033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B4AFB06-AA07-E84B-B348-95AA2AE99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1F210-74C1-0848-A964-2AD59CF93C32}" type="datetimeFigureOut">
              <a:rPr lang="en-US" smtClean="0"/>
              <a:pPr/>
              <a:t>15-Jan-20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0C99E26-BF9C-A14A-979D-0A7109F2F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3E530A8-088C-9048-9E11-FAD13FB5D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638D-0453-2042-9069-8C4FF3FBAF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86818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10C2D35-0DE1-B746-914F-580064F6F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1F210-74C1-0848-A964-2AD59CF93C32}" type="datetimeFigureOut">
              <a:rPr lang="en-US" smtClean="0"/>
              <a:pPr/>
              <a:t>15-Jan-20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59912A7-8854-D544-8CD2-27F29316A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F404232-F25B-B445-9B28-D9EDA62F6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638D-0453-2042-9069-8C4FF3FBAF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8842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351967-77F4-D340-BF17-6393BAA13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D0BAD8A-BE61-0B47-B5C1-C6E5CAD2E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7911233-09CA-8647-9E1C-DCCE972D2C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CDC1001-C628-AF4B-B440-E9B72108F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1F210-74C1-0848-A964-2AD59CF93C32}" type="datetimeFigureOut">
              <a:rPr lang="en-US" smtClean="0"/>
              <a:pPr/>
              <a:t>15-Jan-20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611FD18-F875-F345-9D9B-7DFC34BFB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6257D51-D286-AF40-8E29-C8431BF74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638D-0453-2042-9069-8C4FF3FBAF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0210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A3C85A-3B89-0D4B-A91E-D296FA82E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FDA908E-6582-2648-8B32-C9A4D2D3A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6076C73-3D07-6C4F-991F-64637C8C52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179070B-0D57-FA45-8BAD-4E61CDA90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1F210-74C1-0848-A964-2AD59CF93C32}" type="datetimeFigureOut">
              <a:rPr lang="en-US" smtClean="0"/>
              <a:pPr/>
              <a:t>15-Jan-20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FB66D43-2F07-8142-AEB5-E3D74F822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95F0504-1663-5A4E-9768-4EC3AB488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638D-0453-2042-9069-8C4FF3FBAF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52258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4902486-AC8B-B94A-99C7-FB6496008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5147CB7-E36C-B54F-8C2F-DD23BC292E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7553A84-E6CF-FF4D-8FC2-4075D4F34A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1F210-74C1-0848-A964-2AD59CF93C32}" type="datetimeFigureOut">
              <a:rPr lang="en-US" smtClean="0"/>
              <a:pPr/>
              <a:t>15-Jan-20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0F93DAD-6CC9-7D4C-9E15-BACF25D4C8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29B1C2B-4355-6443-809A-C13BB65FA0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2638D-0453-2042-9069-8C4FF3FBAF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7313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cer.gov/Common/PopUps/popDefinition.aspx?id=CDR0000257523&amp;version=Patient&amp;language=en" TargetMode="External"/><Relationship Id="rId2" Type="http://schemas.openxmlformats.org/officeDocument/2006/relationships/hyperlink" Target="https://www.cancer.gov/Common/PopUps/popDefinition.aspx?id=CDR0000046356&amp;version=Patient&amp;language=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ancer.gov/Common/PopUps/popDefinition.aspx?id=CDR0000045617&amp;version=Patient&amp;language=English" TargetMode="External"/><Relationship Id="rId5" Type="http://schemas.openxmlformats.org/officeDocument/2006/relationships/hyperlink" Target="https://www.cancer.gov/Common/PopUps/popDefinition.aspx?id=CDR0000045764&amp;version=Patient&amp;language=en" TargetMode="External"/><Relationship Id="rId4" Type="http://schemas.openxmlformats.org/officeDocument/2006/relationships/hyperlink" Target="https://www.cancer.gov/Common/PopUps/popDefinition.aspx?id=CDR0000046683&amp;version=Patient&amp;language=en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Management of toxicities</a:t>
            </a:r>
            <a:br>
              <a:rPr lang="en-US" b="1" dirty="0" smtClean="0"/>
            </a:br>
            <a:r>
              <a:rPr lang="en-US" b="1" dirty="0" smtClean="0"/>
              <a:t>from immunotherapy</a:t>
            </a:r>
            <a:br>
              <a:rPr lang="en-US" b="1" dirty="0" smtClean="0"/>
            </a:br>
            <a:endParaRPr lang="ar-SY" b="1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solidFill>
            <a:srgbClr val="D7F8C4"/>
          </a:solidFill>
        </p:spPr>
        <p:txBody>
          <a:bodyPr>
            <a:normAutofit fontScale="70000" lnSpcReduction="20000"/>
          </a:bodyPr>
          <a:lstStyle/>
          <a:p>
            <a:r>
              <a:rPr lang="en-US" sz="3200" b="1" dirty="0" err="1" smtClean="0">
                <a:solidFill>
                  <a:schemeClr val="tx2"/>
                </a:solidFill>
              </a:rPr>
              <a:t>Dr.MOUNES.M.Abou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</a:rPr>
              <a:t>Mansour</a:t>
            </a:r>
            <a:endParaRPr lang="en-US" sz="3200" b="1" dirty="0" smtClean="0">
              <a:solidFill>
                <a:schemeClr val="tx2"/>
              </a:solidFill>
            </a:endParaRPr>
          </a:p>
          <a:p>
            <a:r>
              <a:rPr lang="en-US" dirty="0" smtClean="0"/>
              <a:t>Head of Hematology-Oncology Department</a:t>
            </a:r>
          </a:p>
          <a:p>
            <a:r>
              <a:rPr lang="en-US" dirty="0" smtClean="0"/>
              <a:t>Medical Director</a:t>
            </a:r>
          </a:p>
          <a:p>
            <a:r>
              <a:rPr lang="en-US" dirty="0" smtClean="0"/>
              <a:t>SWEIDA  NATIONAL HOSPITAL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EBLA 5-6 Dec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D798FE5-FF42-7A4F-9561-3D47F8356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4531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08FA088-45B0-3746-9684-8D65E8195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6906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12C0461-B532-9C41-8CAE-3F41910F3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8188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8A241CB-71AD-0440-BB31-72CE2FCDE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7917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51492D2-C096-474A-A8BC-2D3233464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7543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FDC4A79-9326-244B-BE6B-C36DEAB6B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9447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B10AD0E-C10F-544E-91B6-ED66FDC47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9377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1943516-A1B3-0048-90BD-377CC657A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7835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A92AAC9-0C7C-9D45-8161-7C4AEDD31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3343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C6444A8-4A1C-EF4A-8212-9760E221B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6499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16ED1AC-D035-974F-8416-218E2C10E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8593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09" y="285728"/>
            <a:ext cx="10668075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 Brief History of Immunotherapy</a:t>
            </a:r>
            <a:br>
              <a:rPr lang="en-US" b="1" dirty="0" smtClean="0"/>
            </a:b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rgbClr val="D7F8C4"/>
          </a:solidFill>
        </p:spPr>
        <p:txBody>
          <a:bodyPr/>
          <a:lstStyle/>
          <a:p>
            <a:pPr fontAlgn="base"/>
            <a:r>
              <a:rPr lang="en-US" dirty="0" smtClean="0"/>
              <a:t>Immunotherapy is a type of cancer treatment that helps your </a:t>
            </a:r>
            <a:r>
              <a:rPr lang="en-US" dirty="0" smtClean="0">
                <a:hlinkClick r:id="rId2"/>
              </a:rPr>
              <a:t>immune system</a:t>
            </a:r>
            <a:r>
              <a:rPr lang="en-US" dirty="0" smtClean="0"/>
              <a:t> fight cancer. The immune system helps your body fight infections and other diseases. It is made up of white blood cells and </a:t>
            </a:r>
            <a:r>
              <a:rPr lang="en-US" dirty="0" smtClean="0">
                <a:hlinkClick r:id="rId3"/>
              </a:rPr>
              <a:t>organs</a:t>
            </a:r>
            <a:r>
              <a:rPr lang="en-US" dirty="0" smtClean="0"/>
              <a:t> and </a:t>
            </a:r>
            <a:r>
              <a:rPr lang="en-US" dirty="0" smtClean="0">
                <a:hlinkClick r:id="rId4"/>
              </a:rPr>
              <a:t>tissues</a:t>
            </a:r>
            <a:r>
              <a:rPr lang="en-US" dirty="0" smtClean="0"/>
              <a:t> of the </a:t>
            </a:r>
            <a:r>
              <a:rPr lang="en-US" dirty="0" smtClean="0">
                <a:hlinkClick r:id="rId5"/>
              </a:rPr>
              <a:t>lymph system</a:t>
            </a:r>
            <a:r>
              <a:rPr lang="en-US" dirty="0" smtClean="0"/>
              <a:t>.</a:t>
            </a:r>
          </a:p>
          <a:p>
            <a:pPr fontAlgn="base"/>
            <a:r>
              <a:rPr lang="en-US" dirty="0" smtClean="0"/>
              <a:t>Immunotherapy is a type of </a:t>
            </a:r>
            <a:r>
              <a:rPr lang="en-US" dirty="0" smtClean="0">
                <a:hlinkClick r:id="rId6"/>
              </a:rPr>
              <a:t>biological therapy</a:t>
            </a:r>
            <a:r>
              <a:rPr lang="en-US" dirty="0" smtClean="0"/>
              <a:t>. Biological therapy is a type of treatment that uses substances made from living organisms to treat cancer </a:t>
            </a:r>
          </a:p>
          <a:p>
            <a:pPr>
              <a:buNone/>
            </a:pPr>
            <a:endParaRPr lang="ar-S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William B. Coley, MD injected live and inactivated Streptococcus </a:t>
            </a:r>
            <a:r>
              <a:rPr lang="en-US" dirty="0" err="1" smtClean="0"/>
              <a:t>pyogenes</a:t>
            </a:r>
            <a:r>
              <a:rPr lang="en-US" dirty="0" smtClean="0"/>
              <a:t> and </a:t>
            </a:r>
            <a:r>
              <a:rPr lang="en-US" dirty="0" err="1" smtClean="0"/>
              <a:t>Serratia</a:t>
            </a:r>
            <a:r>
              <a:rPr lang="en-US" dirty="0" smtClean="0"/>
              <a:t> </a:t>
            </a:r>
            <a:r>
              <a:rPr lang="en-US" dirty="0" err="1" smtClean="0"/>
              <a:t>marcescens</a:t>
            </a:r>
            <a:r>
              <a:rPr lang="en-US" dirty="0" smtClean="0"/>
              <a:t> into patients’ tumors in 1891 to try to harness the immune system in the treatment of cancer.</a:t>
            </a:r>
          </a:p>
          <a:p>
            <a:r>
              <a:rPr lang="en-US" dirty="0" smtClean="0"/>
              <a:t>Lack of a known MOA for ‘Coley’s toxins’ and the risks of infecting cancer patients with pathogenic bacteria caused oncologists to adopt surgery and radiotherapy as standard treatments.</a:t>
            </a:r>
          </a:p>
          <a:p>
            <a:r>
              <a:rPr lang="en-US" dirty="0" smtClean="0"/>
              <a:t>In the 1970s, large doses of IL-2 were shown to be effective when administered to patients with established, metastatic cancers by enhancing T-cell production.</a:t>
            </a:r>
          </a:p>
          <a:p>
            <a:r>
              <a:rPr lang="en-US" dirty="0" smtClean="0"/>
              <a:t>The first monoclonal antibody approved by the FDA for the treatment of a cancer, non-Hodgkin’s lymphoma, came in 1997.</a:t>
            </a:r>
          </a:p>
          <a:p>
            <a:r>
              <a:rPr lang="en-US" dirty="0" smtClean="0"/>
              <a:t>In 2010, the FDA approved the first cancer vaccine, </a:t>
            </a:r>
            <a:r>
              <a:rPr lang="en-US" dirty="0" err="1" smtClean="0"/>
              <a:t>sipuleucel</a:t>
            </a:r>
            <a:r>
              <a:rPr lang="en-US" dirty="0" smtClean="0"/>
              <a:t>-T, for castration-resistant prostate cancer.</a:t>
            </a:r>
          </a:p>
          <a:p>
            <a:r>
              <a:rPr lang="en-US" dirty="0" smtClean="0"/>
              <a:t>In 2011, </a:t>
            </a:r>
            <a:r>
              <a:rPr lang="en-US" dirty="0" err="1" smtClean="0"/>
              <a:t>Ipilimumab</a:t>
            </a:r>
            <a:r>
              <a:rPr lang="en-US" dirty="0" smtClean="0"/>
              <a:t>, an antibody targeting CTLA-4 was approved by the FDA for use in patients with melanoma.</a:t>
            </a:r>
          </a:p>
          <a:p>
            <a:r>
              <a:rPr lang="en-US" dirty="0" smtClean="0"/>
              <a:t>In 2014, in Japan </a:t>
            </a:r>
            <a:r>
              <a:rPr lang="en-US" dirty="0" err="1" smtClean="0"/>
              <a:t>nivolumab</a:t>
            </a:r>
            <a:r>
              <a:rPr lang="en-US" dirty="0" smtClean="0"/>
              <a:t> became the first PD-1 inhibitor to achieve regulatory approval in melanoma.</a:t>
            </a:r>
          </a:p>
          <a:p>
            <a:r>
              <a:rPr lang="en-US" dirty="0" smtClean="0"/>
              <a:t>Promising results have also been posted for the experimental anti-PD-L1 antibody MPDL3280A in melanoma, lung cancer, and bladder cancer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D9E2057-7D96-9B4E-9B7A-67F1F9E75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8373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7EB0D68-DD60-1E4C-AA2F-C4AF7DEEE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2394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>
            <a:extLst>
              <a:ext uri="{FF2B5EF4-FFF2-40B4-BE49-F238E27FC236}">
                <a16:creationId xmlns="" xmlns:a16="http://schemas.microsoft.com/office/drawing/2014/main" id="{DAC0A271-79FB-2C4F-9E51-91534A10E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1293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8B418E0-4D97-9D45-8E18-FFE2F57FB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0845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07DE51A-FCF3-D941-910D-B0BC82C46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3619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052D08-94B0-4806-96B8-58E8D353F2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58D94EA-8261-44A1-80A0-30879547287D}">
  <ds:schemaRefs>
    <ds:schemaRef ds:uri="http://schemas.microsoft.com/office/infopath/2007/PartnerControls"/>
    <ds:schemaRef ds:uri="http://www.w3.org/XML/1998/namespace"/>
    <ds:schemaRef ds:uri="http://purl.org/dc/elements/1.1/"/>
    <ds:schemaRef ds:uri="http://purl.org/dc/terms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BA9802B6-2674-49BE-99AE-8CD9E36D34B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225</Words>
  <Application>Microsoft Office PowerPoint</Application>
  <PresentationFormat>Custom</PresentationFormat>
  <Paragraphs>17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Management of toxicities from immunotherapy </vt:lpstr>
      <vt:lpstr>Slide 2</vt:lpstr>
      <vt:lpstr>A Brief History of Immunotherapy 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Practice Guidelines Slideset Toxicities Immunotherapy</dc:title>
  <dc:subject>ESMO</dc:subject>
  <dc:creator>European Society for Medical Oncology</dc:creator>
  <cp:keywords>Clinical Practice Guidelines Slideset, Toxicities, Immunotherapy, European Society for Medical Oncology, ESMO</cp:keywords>
  <cp:lastModifiedBy>Lenovo</cp:lastModifiedBy>
  <cp:revision>25</cp:revision>
  <dcterms:created xsi:type="dcterms:W3CDTF">2018-10-16T11:02:15Z</dcterms:created>
  <dcterms:modified xsi:type="dcterms:W3CDTF">2020-01-15T10:04:02Z</dcterms:modified>
</cp:coreProperties>
</file>