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8"/>
  </p:notesMasterIdLst>
  <p:sldIdLst>
    <p:sldId id="340" r:id="rId2"/>
    <p:sldId id="319" r:id="rId3"/>
    <p:sldId id="323" r:id="rId4"/>
    <p:sldId id="321" r:id="rId5"/>
    <p:sldId id="322" r:id="rId6"/>
    <p:sldId id="324" r:id="rId7"/>
    <p:sldId id="325" r:id="rId8"/>
    <p:sldId id="326" r:id="rId9"/>
    <p:sldId id="327" r:id="rId10"/>
    <p:sldId id="265" r:id="rId11"/>
    <p:sldId id="328" r:id="rId12"/>
    <p:sldId id="289" r:id="rId13"/>
    <p:sldId id="288" r:id="rId14"/>
    <p:sldId id="317" r:id="rId15"/>
    <p:sldId id="329" r:id="rId16"/>
    <p:sldId id="330" r:id="rId17"/>
    <p:sldId id="284" r:id="rId18"/>
    <p:sldId id="308" r:id="rId19"/>
    <p:sldId id="314" r:id="rId20"/>
    <p:sldId id="333" r:id="rId21"/>
    <p:sldId id="298" r:id="rId22"/>
    <p:sldId id="295" r:id="rId23"/>
    <p:sldId id="297" r:id="rId24"/>
    <p:sldId id="270" r:id="rId25"/>
    <p:sldId id="268" r:id="rId26"/>
    <p:sldId id="331" r:id="rId27"/>
    <p:sldId id="290" r:id="rId28"/>
    <p:sldId id="301" r:id="rId29"/>
    <p:sldId id="313" r:id="rId30"/>
    <p:sldId id="303" r:id="rId31"/>
    <p:sldId id="292" r:id="rId32"/>
    <p:sldId id="334" r:id="rId33"/>
    <p:sldId id="335" r:id="rId34"/>
    <p:sldId id="306" r:id="rId35"/>
    <p:sldId id="273" r:id="rId36"/>
    <p:sldId id="304" r:id="rId37"/>
    <p:sldId id="315" r:id="rId38"/>
    <p:sldId id="305" r:id="rId39"/>
    <p:sldId id="316" r:id="rId40"/>
    <p:sldId id="309" r:id="rId41"/>
    <p:sldId id="310" r:id="rId42"/>
    <p:sldId id="293" r:id="rId43"/>
    <p:sldId id="332" r:id="rId44"/>
    <p:sldId id="337" r:id="rId45"/>
    <p:sldId id="338" r:id="rId46"/>
    <p:sldId id="336" r:id="rId4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809" autoAdjust="0"/>
    <p:restoredTop sz="94660"/>
  </p:normalViewPr>
  <p:slideViewPr>
    <p:cSldViewPr>
      <p:cViewPr varScale="1">
        <p:scale>
          <a:sx n="69" d="100"/>
          <a:sy n="69" d="100"/>
        </p:scale>
        <p:origin x="16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9095703-7960-4502-9943-1F9D01F5D57E}" type="datetimeFigureOut">
              <a:rPr lang="ar-SY" smtClean="0"/>
              <a:t>11/07/1441</a:t>
            </a:fld>
            <a:endParaRPr lang="ar-SY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Y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8A5FA18-225B-4F0B-9904-05D6A102B6A0}" type="slidenum">
              <a:rPr lang="ar-SY" smtClean="0"/>
              <a:t>‹#›</a:t>
            </a:fld>
            <a:endParaRPr lang="ar-S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11/07/1441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11/07/1441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11/07/1441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11/07/1441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11/07/1441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11/07/1441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11/07/1441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11/07/1441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11/07/1441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11/07/1441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11/07/1441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11/07/1441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 err="1" smtClean="0">
                <a:solidFill>
                  <a:schemeClr val="tx1"/>
                </a:solidFill>
              </a:rPr>
              <a:t>Dr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Malek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Alhamidi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dirty="0" err="1" smtClean="0">
                <a:solidFill>
                  <a:schemeClr val="tx1"/>
                </a:solidFill>
              </a:rPr>
              <a:t>Dr</a:t>
            </a:r>
            <a:r>
              <a:rPr lang="en-US" dirty="0" smtClean="0">
                <a:solidFill>
                  <a:schemeClr val="tx1"/>
                </a:solidFill>
              </a:rPr>
              <a:t> Fatima </a:t>
            </a:r>
            <a:r>
              <a:rPr lang="en-US" dirty="0" err="1" smtClean="0">
                <a:solidFill>
                  <a:schemeClr val="tx1"/>
                </a:solidFill>
              </a:rPr>
              <a:t>Aljojo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628800"/>
            <a:ext cx="644842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123728" y="476672"/>
            <a:ext cx="2257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7  /9 /2019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04664"/>
            <a:ext cx="8640960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15000"/>
              </a:lnSpc>
            </a:pP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further imaging including CT scan </a:t>
            </a: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showed:</a:t>
            </a:r>
          </a:p>
          <a:p>
            <a:pPr algn="l" rtl="0">
              <a:lnSpc>
                <a:spcPct val="115000"/>
              </a:lnSpc>
            </a:pPr>
            <a:endParaRPr lang="en-US" sz="2800" dirty="0">
              <a:latin typeface="Arial" panose="020B0604020202020204" pitchFamily="34" charset="0"/>
            </a:endParaRPr>
          </a:p>
          <a:p>
            <a:pPr algn="l" rtl="0">
              <a:lnSpc>
                <a:spcPct val="115000"/>
              </a:lnSpc>
            </a:pPr>
            <a:endParaRPr lang="en-US" sz="2800" dirty="0" smtClean="0">
              <a:latin typeface="Arial" panose="020B0604020202020204" pitchFamily="34" charset="0"/>
            </a:endParaRPr>
          </a:p>
          <a:p>
            <a:pPr algn="l" rtl="0">
              <a:lnSpc>
                <a:spcPct val="115000"/>
              </a:lnSpc>
            </a:pPr>
            <a:r>
              <a:rPr lang="en-US" sz="2800" dirty="0" smtClean="0"/>
              <a:t>Big </a:t>
            </a:r>
            <a:r>
              <a:rPr lang="en-US" sz="2800" dirty="0"/>
              <a:t>mediastinal  mass , right  pleural effusion ,eight thoracic vertebrae compression .</a:t>
            </a:r>
            <a:endParaRPr lang="en-US" sz="28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 rtl="0">
              <a:lnSpc>
                <a:spcPct val="115000"/>
              </a:lnSpc>
            </a:pPr>
            <a:endParaRPr lang="en-US" sz="2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 rtl="0">
              <a:lnSpc>
                <a:spcPct val="115000"/>
              </a:lnSpc>
            </a:pP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5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 /9 /2019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458" y="4011457"/>
            <a:ext cx="3659179" cy="222319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12060" y="1626466"/>
            <a:ext cx="3552056" cy="2018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59" y="1619717"/>
            <a:ext cx="3659178" cy="2025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4011457"/>
            <a:ext cx="3624064" cy="222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  /9 /2019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3568" y="1631389"/>
            <a:ext cx="3888432" cy="384870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4048" y="1622027"/>
            <a:ext cx="3682752" cy="383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9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395536" y="-1395536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9512" y="692696"/>
            <a:ext cx="89644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222222"/>
                </a:solidFill>
                <a:latin typeface="Roboto"/>
              </a:rPr>
              <a:t>The  differential diagnosis of an anterior mediastinal </a:t>
            </a:r>
            <a:r>
              <a:rPr lang="en-US" sz="2400" b="1" dirty="0" smtClean="0">
                <a:solidFill>
                  <a:srgbClr val="222222"/>
                </a:solidFill>
                <a:latin typeface="Roboto"/>
              </a:rPr>
              <a:t>mass :</a:t>
            </a:r>
          </a:p>
          <a:p>
            <a:pPr algn="l">
              <a:lnSpc>
                <a:spcPct val="200000"/>
              </a:lnSpc>
            </a:pPr>
            <a:r>
              <a:rPr lang="en-US" sz="2400" dirty="0" err="1" smtClean="0">
                <a:solidFill>
                  <a:srgbClr val="222222"/>
                </a:solidFill>
                <a:latin typeface="Roboto"/>
              </a:rPr>
              <a:t>Thymoma</a:t>
            </a:r>
            <a:r>
              <a:rPr lang="en-US" sz="2400" dirty="0" smtClean="0">
                <a:solidFill>
                  <a:srgbClr val="222222"/>
                </a:solidFill>
                <a:latin typeface="Roboto"/>
              </a:rPr>
              <a:t> </a:t>
            </a:r>
          </a:p>
          <a:p>
            <a:pPr algn="l">
              <a:lnSpc>
                <a:spcPct val="200000"/>
              </a:lnSpc>
            </a:pPr>
            <a:r>
              <a:rPr lang="en-US" sz="2400" dirty="0" smtClean="0">
                <a:solidFill>
                  <a:srgbClr val="222222"/>
                </a:solidFill>
                <a:latin typeface="Roboto"/>
              </a:rPr>
              <a:t>Germ cell </a:t>
            </a:r>
            <a:r>
              <a:rPr lang="en-US" sz="2400" dirty="0" err="1" smtClean="0">
                <a:solidFill>
                  <a:srgbClr val="222222"/>
                </a:solidFill>
                <a:latin typeface="Roboto"/>
              </a:rPr>
              <a:t>tumer</a:t>
            </a:r>
            <a:r>
              <a:rPr lang="en-US" sz="2400" dirty="0" smtClean="0">
                <a:solidFill>
                  <a:srgbClr val="222222"/>
                </a:solidFill>
                <a:latin typeface="Roboto"/>
              </a:rPr>
              <a:t> </a:t>
            </a:r>
          </a:p>
          <a:p>
            <a:pPr algn="l">
              <a:lnSpc>
                <a:spcPct val="200000"/>
              </a:lnSpc>
            </a:pPr>
            <a:r>
              <a:rPr lang="en-US" sz="2400" dirty="0" smtClean="0">
                <a:solidFill>
                  <a:srgbClr val="222222"/>
                </a:solidFill>
                <a:latin typeface="Roboto"/>
              </a:rPr>
              <a:t>Lymphoma </a:t>
            </a:r>
          </a:p>
          <a:p>
            <a:pPr algn="l">
              <a:lnSpc>
                <a:spcPct val="200000"/>
              </a:lnSpc>
            </a:pPr>
            <a:r>
              <a:rPr lang="en-US" sz="2400" dirty="0" smtClean="0">
                <a:solidFill>
                  <a:srgbClr val="222222"/>
                </a:solidFill>
                <a:latin typeface="Roboto"/>
              </a:rPr>
              <a:t>Small cell carcinoma </a:t>
            </a:r>
          </a:p>
          <a:p>
            <a:pPr algn="l">
              <a:lnSpc>
                <a:spcPct val="200000"/>
              </a:lnSpc>
            </a:pPr>
            <a:r>
              <a:rPr lang="en-US" sz="2400" dirty="0" smtClean="0">
                <a:solidFill>
                  <a:srgbClr val="222222"/>
                </a:solidFill>
                <a:latin typeface="Roboto"/>
              </a:rPr>
              <a:t>Sarcoma (rare)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261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692696"/>
            <a:ext cx="8280920" cy="1547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15000"/>
              </a:lnSpc>
            </a:pP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The girl underwent  CT guided needle biopsy</a:t>
            </a: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algn="l" rtl="0">
              <a:lnSpc>
                <a:spcPct val="115000"/>
              </a:lnSpc>
            </a:pPr>
            <a:endParaRPr lang="en-US" sz="2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 rtl="0">
              <a:lnSpc>
                <a:spcPct val="115000"/>
              </a:lnSpc>
            </a:pPr>
            <a:r>
              <a:rPr lang="en-US" sz="28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479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692696"/>
            <a:ext cx="8280920" cy="200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15000"/>
              </a:lnSpc>
            </a:pP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The girl underwent  CT guided needle biopsy</a:t>
            </a: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algn="l" rtl="0">
              <a:lnSpc>
                <a:spcPct val="115000"/>
              </a:lnSpc>
            </a:pPr>
            <a:endParaRPr lang="en-US" sz="2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 rtl="0">
              <a:lnSpc>
                <a:spcPct val="115000"/>
              </a:lnSpc>
            </a:pP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 rtl="0"/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Pathology report </a:t>
            </a: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showed : </a:t>
            </a:r>
            <a:r>
              <a:rPr lang="en-US" sz="2800" dirty="0" smtClean="0"/>
              <a:t>Giant cell  </a:t>
            </a:r>
            <a:r>
              <a:rPr lang="en-US" sz="2800" dirty="0" err="1" smtClean="0"/>
              <a:t>tumer</a:t>
            </a:r>
            <a:r>
              <a:rPr lang="en-US" sz="2800" dirty="0" smtClean="0"/>
              <a:t>.</a:t>
            </a:r>
            <a:r>
              <a:rPr lang="en-US" sz="28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969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9/9/2019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7638"/>
            <a:ext cx="8712968" cy="53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06360"/>
            <a:ext cx="8579296" cy="60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8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4638"/>
            <a:ext cx="8435280" cy="639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2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709" y="692696"/>
            <a:ext cx="950505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 a 26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y woman 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who presented to us with a history of dyspnea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lower</a:t>
            </a: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back pain and fatigue for  two months.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65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620688"/>
            <a:ext cx="8712968" cy="442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15000"/>
              </a:lnSpc>
            </a:pP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MRI thorax with contrast: </a:t>
            </a:r>
          </a:p>
          <a:p>
            <a:pPr algn="l" rtl="0">
              <a:lnSpc>
                <a:spcPct val="115000"/>
              </a:lnSpc>
            </a:pP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algn="l" rtl="0">
              <a:lnSpc>
                <a:spcPct val="115000"/>
              </a:lnSpc>
            </a:pP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Thoracic vertebral interval T 7-8: nearly complete destruction of T8 body with contrast enhancing infiltration extending to the pedicle and the adjacent spinal canal. </a:t>
            </a:r>
            <a:endParaRPr lang="en-US" sz="28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 rtl="0">
              <a:lnSpc>
                <a:spcPct val="115000"/>
              </a:lnSpc>
            </a:pPr>
            <a:endParaRPr lang="en-US" sz="2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 rtl="0"/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A heterogeneous, contrast enhancing cystic giant mass </a:t>
            </a: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measuring 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12x12 </a:t>
            </a: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cm.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30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    21/10/2019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25" y="1890713"/>
            <a:ext cx="592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61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</a:t>
            </a:r>
            <a:r>
              <a:rPr lang="en-US" dirty="0" smtClean="0"/>
              <a:t>     21/10/2019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809750"/>
            <a:ext cx="7238999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61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</a:t>
            </a:r>
            <a:r>
              <a:rPr lang="en-US" dirty="0" smtClean="0"/>
              <a:t>    21/10/2019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848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470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مستخدم\Desktop\هلا نور\IMG_٢٠٢٠٠٢٢٤_١٧٥٤٣٣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مستخدم\Desktop\هلا نور\IMG_٢٠٢٠٠٢٢٤_١٧٥٦٣٥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030"/>
            <a:ext cx="9144000" cy="6789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024" y="1052736"/>
            <a:ext cx="8784976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15000"/>
              </a:lnSpc>
            </a:pP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Treatment was initiated with </a:t>
            </a:r>
            <a:r>
              <a:rPr lang="en-US" sz="2800" dirty="0" err="1">
                <a:latin typeface="Arial" panose="020B0604020202020204" pitchFamily="34" charset="0"/>
                <a:ea typeface="Arial" panose="020B0604020202020204" pitchFamily="34" charset="0"/>
              </a:rPr>
              <a:t>Denazomab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 120mg SC according to the protocol</a:t>
            </a: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algn="l" rtl="0">
              <a:lnSpc>
                <a:spcPct val="115000"/>
              </a:lnSpc>
            </a:pP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 rtl="0">
              <a:lnSpc>
                <a:spcPct val="115000"/>
              </a:lnSpc>
            </a:pP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She received it on days 1,8,15, then after 4 weeks. </a:t>
            </a:r>
          </a:p>
        </p:txBody>
      </p:sp>
    </p:spTree>
    <p:extLst>
      <p:ext uri="{BB962C8B-B14F-4D97-AF65-F5344CB8AC3E}">
        <p14:creationId xmlns:p14="http://schemas.microsoft.com/office/powerpoint/2010/main" val="214811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24/11/2019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460664"/>
            <a:ext cx="4038600" cy="280503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531706"/>
            <a:ext cx="4038600" cy="266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6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24/11/2019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935" y="1844824"/>
            <a:ext cx="2849490" cy="1745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844824"/>
            <a:ext cx="3077684" cy="1745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293096"/>
            <a:ext cx="3018152" cy="20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14" y="404664"/>
            <a:ext cx="7425572" cy="576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2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709" y="692696"/>
            <a:ext cx="95050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 a 26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y woman 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who presented to us with a history of dyspnea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lower</a:t>
            </a: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back pain and fatigue for  two months.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No fever, no cough, no 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lose weight .</a:t>
            </a:r>
          </a:p>
          <a:p>
            <a:pPr algn="l">
              <a:lnSpc>
                <a:spcPct val="115000"/>
              </a:lnSpc>
            </a:pP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24/11/2019        </a:t>
            </a:r>
            <a:r>
              <a:rPr lang="ar-SY" dirty="0"/>
              <a:t>  </a:t>
            </a:r>
            <a:r>
              <a:rPr lang="en-US" dirty="0"/>
              <a:t>  7/9/2019 </a:t>
            </a:r>
            <a:r>
              <a:rPr lang="en-US" dirty="0" smtClean="0"/>
              <a:t>          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348880"/>
            <a:ext cx="3753966" cy="2804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348881"/>
            <a:ext cx="3816423" cy="280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468544" cy="12101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24/11/2019        </a:t>
            </a:r>
            <a:r>
              <a:rPr lang="ar-SY" dirty="0" smtClean="0"/>
              <a:t>  </a:t>
            </a:r>
            <a:r>
              <a:rPr lang="en-US" dirty="0" smtClean="0"/>
              <a:t>  7/9/2019                         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1" y="2420889"/>
            <a:ext cx="4093516" cy="3096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420889"/>
            <a:ext cx="3816424" cy="309634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 flipH="1">
            <a:off x="-4068960" y="1600200"/>
            <a:ext cx="1728192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0476656" y="1600200"/>
            <a:ext cx="936104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836712"/>
            <a:ext cx="8640960" cy="340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The girl underwent surgical removal of the giant mediastinal mass as well as the infiltrated vertebrae with internal fixation of the thoracic spinal vertebral column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41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2"/>
            <a:ext cx="741682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1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76885"/>
            <a:ext cx="4038600" cy="297259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9468"/>
            <a:ext cx="4038600" cy="302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712968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772816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Low  grade spindle cell neoplasm with prominent </a:t>
            </a:r>
            <a:r>
              <a:rPr lang="en-US" sz="4900" dirty="0" err="1" smtClean="0"/>
              <a:t>fibrosis,focal</a:t>
            </a:r>
            <a:r>
              <a:rPr lang="en-US" sz="4900" dirty="0" smtClean="0"/>
              <a:t> cellular areas of ossification.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9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90872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/>
              <a:t>Immunostains  performed show:</a:t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Keratin,EMA,S100 and CD34 markers negative.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42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554144" cy="1138138"/>
          </a:xfrm>
        </p:spPr>
        <p:txBody>
          <a:bodyPr>
            <a:noAutofit/>
          </a:bodyPr>
          <a:lstStyle/>
          <a:p>
            <a:pPr algn="l" rtl="0"/>
            <a:r>
              <a:rPr lang="en-US" sz="3200" dirty="0" smtClean="0"/>
              <a:t>Immunostains  performed show: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Keratin,EMA,S100 and CD34 markers negative.       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Smooth  muscle </a:t>
            </a:r>
            <a:r>
              <a:rPr lang="en-US" sz="3200" dirty="0" err="1" smtClean="0"/>
              <a:t>actine</a:t>
            </a:r>
            <a:r>
              <a:rPr lang="en-US" sz="3200" dirty="0" smtClean="0"/>
              <a:t> and  CD99,weakly positive.</a:t>
            </a:r>
            <a:br>
              <a:rPr lang="en-US" sz="3200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7427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7564" y="1628800"/>
            <a:ext cx="78488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/>
              <a:t>Immunostains  performed show: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Keratin,EMA,S100 and CD34 markers negative.       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Smooth  muscle </a:t>
            </a:r>
            <a:r>
              <a:rPr lang="en-US" sz="2800" dirty="0" err="1"/>
              <a:t>actine</a:t>
            </a:r>
            <a:r>
              <a:rPr lang="en-US" sz="2800" dirty="0"/>
              <a:t> and  CD99,weakly positive.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Ki67 proliferation activity marker low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513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709" y="692696"/>
            <a:ext cx="9505056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 a 26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y woman 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who presented to us with a history of dyspnea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lower</a:t>
            </a: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back pain and fatigue for  two months.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No fever, no cough, no 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lose weight .</a:t>
            </a:r>
          </a:p>
          <a:p>
            <a:pPr algn="l">
              <a:lnSpc>
                <a:spcPct val="115000"/>
              </a:lnSpc>
            </a:pP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Past medical history: The woman 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is 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previously healthy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algn="l">
              <a:lnSpc>
                <a:spcPct val="115000"/>
              </a:lnSpc>
            </a:pPr>
            <a:endParaRPr lang="en-US" sz="24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3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3084" y="2132856"/>
            <a:ext cx="88673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dirty="0"/>
              <a:t>Immunostains performed are </a:t>
            </a:r>
            <a:r>
              <a:rPr lang="en-US" sz="4000" dirty="0">
                <a:solidFill>
                  <a:srgbClr val="00B0F0"/>
                </a:solidFill>
              </a:rPr>
              <a:t>not specific for  tumor typing</a:t>
            </a:r>
            <a:r>
              <a:rPr lang="en-US" sz="4000" dirty="0"/>
              <a:t> ,recommended sending the case outside to do </a:t>
            </a:r>
            <a:r>
              <a:rPr lang="en-US" sz="4000" dirty="0" err="1">
                <a:solidFill>
                  <a:srgbClr val="00B0F0"/>
                </a:solidFill>
              </a:rPr>
              <a:t>moleculare</a:t>
            </a:r>
            <a:r>
              <a:rPr lang="en-US" sz="4000" dirty="0">
                <a:solidFill>
                  <a:srgbClr val="00B0F0"/>
                </a:solidFill>
              </a:rPr>
              <a:t> studies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443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0688"/>
            <a:ext cx="885698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0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600" dirty="0" smtClean="0"/>
              <a:t>Fusion  gene , PCR , Real  sequencing</a:t>
            </a:r>
          </a:p>
          <a:p>
            <a:pPr marL="0" indent="0" algn="l" rtl="0">
              <a:buNone/>
            </a:pPr>
            <a:r>
              <a:rPr lang="en-US" sz="3600" dirty="0" smtClean="0"/>
              <a:t> </a:t>
            </a:r>
          </a:p>
          <a:p>
            <a:pPr marL="0" indent="0" algn="l" rtl="0">
              <a:buNone/>
            </a:pPr>
            <a:r>
              <a:rPr lang="en-US" sz="3600" dirty="0" err="1" smtClean="0"/>
              <a:t>Sarcma</a:t>
            </a:r>
            <a:r>
              <a:rPr lang="en-US" sz="3600" dirty="0" smtClean="0"/>
              <a:t>  NOS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0463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068960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dirty="0" smtClean="0"/>
              <a:t>What is the next step!!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1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068960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dirty="0" smtClean="0"/>
              <a:t>What is the next step!!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about  RT 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7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068960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dirty="0" smtClean="0"/>
              <a:t>What is the next step!!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about  RT 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Is there any adjuvant or  maintenance therapy!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212976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Thank you for your attention.  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709" y="692696"/>
            <a:ext cx="9505056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 a 26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y woman 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who presented to us with a history of dyspnea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lower</a:t>
            </a: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back pain and fatigue for  two months.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No fever, no cough, no 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lose weight .</a:t>
            </a:r>
          </a:p>
          <a:p>
            <a:pPr algn="l">
              <a:lnSpc>
                <a:spcPct val="115000"/>
              </a:lnSpc>
            </a:pP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Past medical history: The woman  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is 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previously healthy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algn="l">
              <a:lnSpc>
                <a:spcPct val="115000"/>
              </a:lnSpc>
            </a:pPr>
            <a:endParaRPr lang="en-US" sz="24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Never admitted to the hospital. Not taking any medication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pPr algn="l">
              <a:lnSpc>
                <a:spcPct val="115000"/>
              </a:lnSpc>
            </a:pP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Her 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past surgical history is negative. </a:t>
            </a:r>
            <a:endParaRPr lang="en-US" sz="24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/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Her family history is negative.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809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404664"/>
            <a:ext cx="849694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Physical exam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She </a:t>
            </a:r>
            <a:r>
              <a:rPr lang="en-US" sz="24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was vitally stable, no hypertension, no fever, normal saturation on room </a:t>
            </a: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air.</a:t>
            </a:r>
          </a:p>
          <a:p>
            <a:pPr algn="l">
              <a:lnSpc>
                <a:spcPct val="115000"/>
              </a:lnSpc>
            </a:pPr>
            <a:r>
              <a:rPr lang="en-US" sz="24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404664"/>
            <a:ext cx="8496944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Physical exam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She </a:t>
            </a:r>
            <a:r>
              <a:rPr lang="en-US" sz="24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was vitally stable, no hypertension, no fever, normal saturation on room </a:t>
            </a: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air.</a:t>
            </a:r>
          </a:p>
          <a:p>
            <a:pPr algn="l">
              <a:lnSpc>
                <a:spcPct val="115000"/>
              </a:lnSpc>
            </a:pPr>
            <a:r>
              <a:rPr lang="en-US" sz="24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Able </a:t>
            </a:r>
            <a:r>
              <a:rPr lang="en-US" sz="24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to speak full sentences</a:t>
            </a: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8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404664"/>
            <a:ext cx="849694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Physical exam</a:t>
            </a: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She </a:t>
            </a:r>
            <a:r>
              <a:rPr lang="en-US" sz="24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was vitally stable, no hypertension, no fever, normal saturation on room </a:t>
            </a: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air.</a:t>
            </a:r>
          </a:p>
          <a:p>
            <a:pPr algn="l">
              <a:lnSpc>
                <a:spcPct val="115000"/>
              </a:lnSpc>
            </a:pPr>
            <a:r>
              <a:rPr lang="en-US" sz="24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Able </a:t>
            </a:r>
            <a:r>
              <a:rPr lang="en-US" sz="24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to speak full sentences</a:t>
            </a: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Lung </a:t>
            </a:r>
            <a:r>
              <a:rPr lang="en-US" sz="24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exam : decreased air entry of the right </a:t>
            </a: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side .</a:t>
            </a:r>
          </a:p>
          <a:p>
            <a:pPr algn="l">
              <a:lnSpc>
                <a:spcPct val="115000"/>
              </a:lnSpc>
            </a:pPr>
            <a:endParaRPr lang="en-US" sz="2400" dirty="0" smtClean="0">
              <a:solidFill>
                <a:srgbClr val="1155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115000"/>
              </a:lnSpc>
            </a:pP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Abdomen </a:t>
            </a:r>
            <a:r>
              <a:rPr lang="en-US" sz="24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no </a:t>
            </a:r>
            <a:r>
              <a:rPr lang="en-US" sz="2400" dirty="0" err="1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organomegaly</a:t>
            </a:r>
            <a:r>
              <a:rPr lang="en-US" sz="2400" dirty="0" smtClean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.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620688"/>
            <a:ext cx="8784976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Imaging</a:t>
            </a:r>
          </a:p>
          <a:p>
            <a:pPr algn="l">
              <a:lnSpc>
                <a:spcPct val="115000"/>
              </a:lnSpc>
            </a:pP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algn="l">
              <a:lnSpc>
                <a:spcPct val="250000"/>
              </a:lnSpc>
            </a:pP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her 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PA chest </a:t>
            </a: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X </a:t>
            </a:r>
            <a:r>
              <a:rPr lang="en-US" sz="2800" dirty="0">
                <a:latin typeface="Arial" panose="020B0604020202020204" pitchFamily="34" charset="0"/>
                <a:ea typeface="Arial" panose="020B0604020202020204" pitchFamily="34" charset="0"/>
              </a:rPr>
              <a:t>ray showed diffuse opacity of the right lung field and air fluid level on the left side suggesting: both right and left sided pleural </a:t>
            </a:r>
            <a:r>
              <a:rPr lang="en-US" sz="2800" dirty="0" smtClean="0">
                <a:latin typeface="Arial" panose="020B0604020202020204" pitchFamily="34" charset="0"/>
                <a:ea typeface="Arial" panose="020B0604020202020204" pitchFamily="34" charset="0"/>
              </a:rPr>
              <a:t>effusion.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794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2899</TotalTime>
  <Words>461</Words>
  <Application>Microsoft Office PowerPoint</Application>
  <PresentationFormat>On-screen Show (4:3)</PresentationFormat>
  <Paragraphs>104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Roboto</vt:lpstr>
      <vt:lpstr>Times New Roman</vt:lpstr>
      <vt:lpstr>سمة Office</vt:lpstr>
      <vt:lpstr>Case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 /9 /2019</vt:lpstr>
      <vt:lpstr>7  /9 /2019</vt:lpstr>
      <vt:lpstr> </vt:lpstr>
      <vt:lpstr>PowerPoint Presentation</vt:lpstr>
      <vt:lpstr>PowerPoint Presentation</vt:lpstr>
      <vt:lpstr>9/9/2019</vt:lpstr>
      <vt:lpstr>PowerPoint Presentation</vt:lpstr>
      <vt:lpstr>PowerPoint Presentation</vt:lpstr>
      <vt:lpstr>PowerPoint Presentation</vt:lpstr>
      <vt:lpstr>MRI     21/10/2019</vt:lpstr>
      <vt:lpstr>MRI      21/10/2019</vt:lpstr>
      <vt:lpstr>MRI     21/10/2019</vt:lpstr>
      <vt:lpstr>PowerPoint Presentation</vt:lpstr>
      <vt:lpstr>PowerPoint Presentation</vt:lpstr>
      <vt:lpstr>PowerPoint Presentation</vt:lpstr>
      <vt:lpstr>24/11/2019</vt:lpstr>
      <vt:lpstr>24/11/2019</vt:lpstr>
      <vt:lpstr>PowerPoint Presentation</vt:lpstr>
      <vt:lpstr>24/11/2019            7/9/2019              </vt:lpstr>
      <vt:lpstr>24/11/2019            7/9/2019                            </vt:lpstr>
      <vt:lpstr>PowerPoint Presentation</vt:lpstr>
      <vt:lpstr>PowerPoint Presentation</vt:lpstr>
      <vt:lpstr>PowerPoint Presentation</vt:lpstr>
      <vt:lpstr>PowerPoint Presentation</vt:lpstr>
      <vt:lpstr>Low  grade spindle cell neoplasm with prominent fibrosis,focal cellular areas of ossification.  </vt:lpstr>
      <vt:lpstr>PowerPoint Presentation</vt:lpstr>
      <vt:lpstr>Immunostains  performed show:  Keratin,EMA,S100 and CD34 markers negative.         Smooth  muscle actine and  CD99,weakly positive. </vt:lpstr>
      <vt:lpstr>PowerPoint Presentation</vt:lpstr>
      <vt:lpstr>PowerPoint Presentation</vt:lpstr>
      <vt:lpstr>PowerPoint Presentation</vt:lpstr>
      <vt:lpstr>PowerPoint Presentation</vt:lpstr>
      <vt:lpstr>What is the next step!!    </vt:lpstr>
      <vt:lpstr>What is the next step!!  What about  RT !    </vt:lpstr>
      <vt:lpstr>What is the next step!!  What about  RT !  Is there any adjuvant or  maintenance therapy!  </vt:lpstr>
      <vt:lpstr>Thank you for your attention.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مستخدم</dc:creator>
  <cp:lastModifiedBy>Maher Fattouh</cp:lastModifiedBy>
  <cp:revision>78</cp:revision>
  <dcterms:created xsi:type="dcterms:W3CDTF">2020-02-26T03:53:26Z</dcterms:created>
  <dcterms:modified xsi:type="dcterms:W3CDTF">2020-03-05T11:51:03Z</dcterms:modified>
</cp:coreProperties>
</file>