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269" r:id="rId6"/>
    <p:sldId id="271" r:id="rId7"/>
    <p:sldId id="258" r:id="rId8"/>
    <p:sldId id="261" r:id="rId9"/>
    <p:sldId id="262" r:id="rId10"/>
    <p:sldId id="264" r:id="rId11"/>
    <p:sldId id="267" r:id="rId12"/>
    <p:sldId id="273" r:id="rId13"/>
    <p:sldId id="265" r:id="rId14"/>
    <p:sldId id="268" r:id="rId15"/>
    <p:sldId id="266" r:id="rId16"/>
    <p:sldId id="270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340C-004C-4167-BC99-0589450695F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41DC-AB9C-484B-B7A0-6D883F0186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41DC-AB9C-484B-B7A0-6D883F0186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7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1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723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284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7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40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448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770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250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17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45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99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01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928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41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568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9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B8859-C1A6-4198-949C-9FFE625B2EC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0437C-7EE8-46BC-A0E9-6F098DB68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1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68" y="1582600"/>
            <a:ext cx="9962984" cy="1515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ROLE OF HPV INFECTION IN HEAD AND NECK CANCER</a:t>
            </a:r>
            <a:br>
              <a:rPr lang="en-US" dirty="0" smtClean="0"/>
            </a:br>
            <a:r>
              <a:rPr lang="en-US" dirty="0" smtClean="0"/>
              <a:t>WHAT CAN PATHOLOGY OFFER?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2126" y="4377443"/>
            <a:ext cx="6815669" cy="1320802"/>
          </a:xfrm>
        </p:spPr>
        <p:txBody>
          <a:bodyPr/>
          <a:lstStyle/>
          <a:p>
            <a:r>
              <a:rPr lang="en-US" dirty="0" smtClean="0"/>
              <a:t>LINA ASSAD MD.FCAP.FASCP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oropharyngeal carcinoma sites  and hpv carto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54927" y="2557463"/>
            <a:ext cx="568214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70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PATHOLOGY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phenotype at the molecular level is completely different between HPV-positive and HPV-negative cancer of the head and </a:t>
            </a:r>
            <a:r>
              <a:rPr lang="en-US" dirty="0" smtClean="0"/>
              <a:t>neck</a:t>
            </a:r>
          </a:p>
          <a:p>
            <a:r>
              <a:rPr lang="en-US" dirty="0"/>
              <a:t>Various methods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consensus </a:t>
            </a:r>
            <a:r>
              <a:rPr lang="en-US" dirty="0"/>
              <a:t>primer or type-specific PCR, </a:t>
            </a:r>
            <a:endParaRPr lang="en-US" dirty="0" smtClean="0"/>
          </a:p>
          <a:p>
            <a:pPr lvl="1"/>
            <a:r>
              <a:rPr lang="en-US" dirty="0" smtClean="0"/>
              <a:t>real-time </a:t>
            </a:r>
            <a:r>
              <a:rPr lang="en-US" dirty="0"/>
              <a:t>PCR,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situ hybridization, and serum antibody assays.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cervical cancer screening, accepted international guidelines recommend using hybrid capture II (QIAGEN) and PCR (GP 5/GP 6)</a:t>
            </a:r>
          </a:p>
        </p:txBody>
      </p:sp>
    </p:spTree>
    <p:extLst>
      <p:ext uri="{BB962C8B-B14F-4D97-AF65-F5344CB8AC3E}">
        <p14:creationId xmlns:p14="http://schemas.microsoft.com/office/powerpoint/2010/main" xmlns="" val="1880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</a:t>
            </a:r>
          </a:p>
          <a:p>
            <a:r>
              <a:rPr lang="en-US" dirty="0" smtClean="0"/>
              <a:t>Liquid biopsies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0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Pathological Molecular Mechanism in Carcinogenesis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An external file that holds a picture, illustration, etc.&#10;Object name is jcm-07-00241-g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54095" y="2480553"/>
            <a:ext cx="5622586" cy="35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5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n external file that holds a picture, illustration, etc.&#10;Object name is jcm-07-00241-g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94" y="429370"/>
            <a:ext cx="10861481" cy="62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strong relationship was observed between p53 </a:t>
            </a:r>
            <a:r>
              <a:rPr lang="en-US" dirty="0" err="1"/>
              <a:t>immunoexpression</a:t>
            </a:r>
            <a:r>
              <a:rPr lang="en-US" dirty="0"/>
              <a:t> and poor prognosis in patients with oral squamous cell carcinomas without neck node metastases.</a:t>
            </a:r>
          </a:p>
        </p:txBody>
      </p:sp>
    </p:spTree>
    <p:extLst>
      <p:ext uri="{BB962C8B-B14F-4D97-AF65-F5344CB8AC3E}">
        <p14:creationId xmlns:p14="http://schemas.microsoft.com/office/powerpoint/2010/main" xmlns="" val="32048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LASSIFICATION OF HEAD AND NECK CARCINOMA ACCORDING TO p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24911" y="573932"/>
            <a:ext cx="6721812" cy="56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0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and Prognosis of Head and Neck Cancers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AJCC 8TH EDITION OF NON HPV ops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95475" y="2701131"/>
            <a:ext cx="3524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JCC 8TH EDITION OF NON HPV opsc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39479" y="2701131"/>
            <a:ext cx="3763396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6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and Prognosis of Head and Neck Cancers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</a:t>
            </a:r>
            <a:r>
              <a:rPr lang="en-US" dirty="0"/>
              <a:t>scheme as HPV-negative or HPV-positive. Classification by </a:t>
            </a:r>
            <a:r>
              <a:rPr lang="en-US" i="1" dirty="0"/>
              <a:t>P16</a:t>
            </a:r>
            <a:r>
              <a:rPr lang="en-US" dirty="0"/>
              <a:t> </a:t>
            </a:r>
            <a:r>
              <a:rPr lang="en-US" dirty="0" err="1"/>
              <a:t>immunostaining</a:t>
            </a:r>
            <a:r>
              <a:rPr lang="en-US" dirty="0"/>
              <a:t> or HPV testing is recommended. In addition, some recently proposed classification schemes are based on the EGFR status according to 2 categories: HPV-positive/</a:t>
            </a:r>
            <a:r>
              <a:rPr lang="en-US" i="1" dirty="0"/>
              <a:t>P16</a:t>
            </a:r>
            <a:r>
              <a:rPr lang="en-US" dirty="0"/>
              <a:t> positive squamous cell carcinoma and HPV-negative/</a:t>
            </a:r>
            <a:r>
              <a:rPr lang="en-US" i="1" dirty="0"/>
              <a:t>P16</a:t>
            </a:r>
            <a:r>
              <a:rPr lang="en-US" dirty="0"/>
              <a:t> negative squamous cell </a:t>
            </a:r>
            <a:r>
              <a:rPr lang="en-US" dirty="0" smtClean="0"/>
              <a:t>carcinoma. </a:t>
            </a:r>
            <a:r>
              <a:rPr lang="en-US" dirty="0" err="1"/>
              <a:t>Cetuximab</a:t>
            </a:r>
            <a:r>
              <a:rPr lang="en-US" dirty="0"/>
              <a:t>, a monoclonal antibody that inhibits the function of EGFR, is known to have efficacy in colorectal cancer </a:t>
            </a:r>
            <a:r>
              <a:rPr lang="en-US" dirty="0" smtClean="0"/>
              <a:t>and </a:t>
            </a:r>
            <a:r>
              <a:rPr lang="en-US" dirty="0"/>
              <a:t>head and neck </a:t>
            </a:r>
            <a:r>
              <a:rPr lang="en-US" dirty="0" smtClean="0"/>
              <a:t>cancer, </a:t>
            </a:r>
            <a:r>
              <a:rPr lang="en-US" dirty="0"/>
              <a:t>and it was also shown to be more specific and cost-effective for these types of cancers.</a:t>
            </a:r>
          </a:p>
        </p:txBody>
      </p:sp>
    </p:spTree>
    <p:extLst>
      <p:ext uri="{BB962C8B-B14F-4D97-AF65-F5344CB8AC3E}">
        <p14:creationId xmlns:p14="http://schemas.microsoft.com/office/powerpoint/2010/main" xmlns="" val="406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FOR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HPV virus is expected to be a therapeutic target in the treatment of human </a:t>
            </a:r>
            <a:r>
              <a:rPr lang="en-US" dirty="0" smtClean="0"/>
              <a:t>cancer</a:t>
            </a:r>
            <a:endParaRPr lang="en-US" dirty="0" smtClean="0"/>
          </a:p>
          <a:p>
            <a:r>
              <a:rPr lang="en-US" dirty="0"/>
              <a:t> HPV vaccination may also be useful for preventing HPV-related cancers other than cervical cancer. For example, most cases of </a:t>
            </a:r>
            <a:r>
              <a:rPr lang="en-US" dirty="0" err="1"/>
              <a:t>oropharyngeal</a:t>
            </a:r>
            <a:r>
              <a:rPr lang="en-US" dirty="0"/>
              <a:t> carcinoma are caused by HPV 16 (about 90%) and HPV 18, and HPV vaccination for this condition can be expected to have a greater disease-suppressing effect than in cervical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34102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on carcinogenicity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carcinogenicity confirmed 1983 following the </a:t>
            </a:r>
            <a:r>
              <a:rPr lang="en-US" dirty="0" err="1" smtClean="0"/>
              <a:t>clonig</a:t>
            </a:r>
            <a:r>
              <a:rPr lang="en-US" dirty="0" smtClean="0"/>
              <a:t> of HPV 16 type in cervical carcinoma tissue</a:t>
            </a:r>
          </a:p>
          <a:p>
            <a:r>
              <a:rPr lang="en-US" dirty="0" smtClean="0"/>
              <a:t>HPV DNA has been detected by PCR in head and neck SCC arising from various anatomic sites</a:t>
            </a:r>
          </a:p>
          <a:p>
            <a:r>
              <a:rPr lang="en-US" dirty="0" smtClean="0"/>
              <a:t>HPV 16 is the predominant HPV type accounting for 90% for HPV DNA positive HNSCCs</a:t>
            </a:r>
          </a:p>
          <a:p>
            <a:r>
              <a:rPr lang="en-US" dirty="0" smtClean="0"/>
              <a:t>Viral DNA is diffusely present in tumor cells of whole tumor</a:t>
            </a:r>
            <a:r>
              <a:rPr lang="en-US" dirty="0"/>
              <a:t> </a:t>
            </a:r>
            <a:r>
              <a:rPr lang="en-US" dirty="0" smtClean="0"/>
              <a:t>indicating </a:t>
            </a:r>
            <a:r>
              <a:rPr lang="en-US" dirty="0" err="1" smtClean="0"/>
              <a:t>clonality</a:t>
            </a:r>
            <a:endParaRPr lang="en-US" dirty="0" smtClean="0"/>
          </a:p>
          <a:p>
            <a:r>
              <a:rPr lang="en-US" dirty="0" smtClean="0"/>
              <a:t>Several oral and </a:t>
            </a:r>
            <a:r>
              <a:rPr lang="en-US" dirty="0" err="1" smtClean="0"/>
              <a:t>oropharyngeal</a:t>
            </a:r>
            <a:r>
              <a:rPr lang="en-US" dirty="0" smtClean="0"/>
              <a:t> carcinoma cell lines studies show retention of DNA during the </a:t>
            </a:r>
            <a:r>
              <a:rPr lang="en-US" dirty="0"/>
              <a:t>g</a:t>
            </a:r>
            <a:r>
              <a:rPr lang="en-US" dirty="0" smtClean="0"/>
              <a:t>rowth of tumor cells in culture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00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FOR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HPV-positive </a:t>
            </a:r>
            <a:r>
              <a:rPr lang="en-US" dirty="0" err="1" smtClean="0"/>
              <a:t>oropharyngeal</a:t>
            </a:r>
            <a:r>
              <a:rPr lang="en-US" dirty="0" smtClean="0"/>
              <a:t> carcinoma is highly susceptible to radiation and anticancer drugs and has a better prognosis compared with HPV-negative </a:t>
            </a:r>
            <a:r>
              <a:rPr lang="en-US" dirty="0" smtClean="0"/>
              <a:t>cancer</a:t>
            </a:r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/>
              <a:t>surgery or minimally invasive treatment should be considered in cases of HPV virus-related </a:t>
            </a:r>
            <a:r>
              <a:rPr lang="en-US" dirty="0" err="1"/>
              <a:t>oropharyngeal</a:t>
            </a:r>
            <a:r>
              <a:rPr lang="en-US" dirty="0"/>
              <a:t> carcinoma. Although limited to the T1 and T2 stages of oropharynx cancer, </a:t>
            </a:r>
            <a:r>
              <a:rPr lang="en-US" dirty="0" err="1"/>
              <a:t>transoral</a:t>
            </a:r>
            <a:r>
              <a:rPr lang="en-US" dirty="0"/>
              <a:t> robotic surgery approved by the FDA since 2009</a:t>
            </a:r>
            <a:r>
              <a:rPr lang="en-US" dirty="0" smtClean="0"/>
              <a:t>.</a:t>
            </a:r>
          </a:p>
          <a:p>
            <a:r>
              <a:rPr lang="en-US" dirty="0"/>
              <a:t>R</a:t>
            </a:r>
            <a:r>
              <a:rPr lang="en-US" dirty="0" smtClean="0"/>
              <a:t>adiation </a:t>
            </a:r>
            <a:r>
              <a:rPr lang="en-US" dirty="0"/>
              <a:t>dose reduction is feasible and safe for some HPV-positive patients when </a:t>
            </a:r>
            <a:r>
              <a:rPr lang="en-US" dirty="0" smtClean="0"/>
              <a:t>(IC</a:t>
            </a:r>
            <a:r>
              <a:rPr lang="en-US" dirty="0"/>
              <a:t>) is used for patient selection. </a:t>
            </a:r>
            <a:endParaRPr lang="en-US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HPV-positive HNSCCs are considered to be more radiosensitive than HPV-negative HNSCCs </a:t>
            </a:r>
          </a:p>
          <a:p>
            <a:pPr lvl="1"/>
            <a:r>
              <a:rPr lang="en-US" dirty="0" smtClean="0"/>
              <a:t>Second</a:t>
            </a:r>
            <a:r>
              <a:rPr lang="en-US" dirty="0"/>
              <a:t>, doses comparable to the supplemental radiation dosage is sufficient for the treatment of patients with asymptomatic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Finally</a:t>
            </a:r>
            <a:r>
              <a:rPr lang="en-US" dirty="0"/>
              <a:t>, the response to chemotherapy can predict the future response to subsequent radiation </a:t>
            </a:r>
            <a:r>
              <a:rPr lang="en-US" dirty="0" smtClean="0"/>
              <a:t>therapy</a:t>
            </a:r>
          </a:p>
          <a:p>
            <a:pPr lvl="1"/>
            <a:r>
              <a:rPr lang="en-US" dirty="0" smtClean="0"/>
              <a:t>Removal </a:t>
            </a:r>
            <a:r>
              <a:rPr lang="en-US" dirty="0"/>
              <a:t>of chemotherapy and Alternative to the “conventional” photon beam therapy are considered as new treatment methods </a:t>
            </a:r>
          </a:p>
        </p:txBody>
      </p:sp>
    </p:spTree>
    <p:extLst>
      <p:ext uri="{BB962C8B-B14F-4D97-AF65-F5344CB8AC3E}">
        <p14:creationId xmlns:p14="http://schemas.microsoft.com/office/powerpoint/2010/main" xmlns="" val="15477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in the prognosis and etiologic mechanisms of HPV-related head and neck cancer from conventional head and neck cancers (mostly HPV-negative) suggest that the detection of HPV may significantly change the future diagnosis, treatment, and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HPV </a:t>
            </a:r>
            <a:r>
              <a:rPr lang="en-US" dirty="0"/>
              <a:t>not only plays a role in the development of pharyngeal cancer but is also involved in 23.5% of oral cancer and 24% of laryngeal cancer cases, suggesting that indications for HPV vaccination could be expanded to also include oral and laryngeal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17520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on carcinogenicity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 and </a:t>
            </a:r>
            <a:r>
              <a:rPr lang="en-US" dirty="0" err="1" smtClean="0"/>
              <a:t>tonsillar</a:t>
            </a:r>
            <a:r>
              <a:rPr lang="en-US" dirty="0" smtClean="0"/>
              <a:t> epithelial cells can be immortalized by full length HPV 16 or its E6/E7 </a:t>
            </a:r>
            <a:r>
              <a:rPr lang="en-US" dirty="0" err="1" smtClean="0"/>
              <a:t>oncogens</a:t>
            </a:r>
            <a:endParaRPr lang="en-US" dirty="0" smtClean="0"/>
          </a:p>
          <a:p>
            <a:r>
              <a:rPr lang="en-US" dirty="0" smtClean="0"/>
              <a:t>Transgenic mouse models have revealed that HPV 16 E6/E7 strongly increase susceptibility to oral and </a:t>
            </a:r>
            <a:r>
              <a:rPr lang="en-US" dirty="0" err="1" smtClean="0"/>
              <a:t>oropharyngeal</a:t>
            </a:r>
            <a:r>
              <a:rPr lang="en-US" dirty="0" smtClean="0"/>
              <a:t> carcinomas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26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Involvement of HPV Virus in Head and Neck Cancers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77" y="1987825"/>
            <a:ext cx="4492486" cy="41891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HPV 16, 18, 31, 33, 35, 39, 45, 51, 52, 56, 58, 68, 69, and 73 are classified as high-risk </a:t>
            </a:r>
            <a:r>
              <a:rPr lang="en-US" dirty="0" smtClean="0"/>
              <a:t>HP</a:t>
            </a:r>
          </a:p>
          <a:p>
            <a:r>
              <a:rPr lang="en-US" dirty="0" smtClean="0"/>
              <a:t>almost </a:t>
            </a:r>
            <a:r>
              <a:rPr lang="en-US" dirty="0"/>
              <a:t>100% of cases of cervical cancer, about 90% of cases of anal cancer, and 40% of vulva, vagina, and penile </a:t>
            </a:r>
            <a:r>
              <a:rPr lang="en-US" dirty="0" smtClean="0"/>
              <a:t>cancer</a:t>
            </a:r>
          </a:p>
          <a:p>
            <a:r>
              <a:rPr lang="en-US" dirty="0"/>
              <a:t>at least 12% of pharyngeal cancer, 3% of oral cancer, and 30–60% of </a:t>
            </a:r>
            <a:r>
              <a:rPr lang="en-US" dirty="0" err="1"/>
              <a:t>oropharyngeal</a:t>
            </a:r>
            <a:r>
              <a:rPr lang="en-US" dirty="0"/>
              <a:t> carcinoma cases are caused by HPV infection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564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AND NECK SCC</a:t>
            </a:r>
            <a:endParaRPr lang="en-US" dirty="0"/>
          </a:p>
        </p:txBody>
      </p:sp>
      <p:pic>
        <p:nvPicPr>
          <p:cNvPr id="5122" name="Picture 2" descr="Image result for HEAD AND NECK NON KERATINIZING SQUAMOUS CARCINO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51792" y="2584434"/>
            <a:ext cx="5408523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EAD AND NECK NON KERATINIZING SQUAMOUS CARCINO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319" y="2584435"/>
            <a:ext cx="47529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CLASSIFICATION OF HEAD AND NECK CARCINOMA ACCORDING TO p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2383" y="773139"/>
            <a:ext cx="6186791" cy="55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0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increase in squamous cell carcinoma of the head and neck has been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Since </a:t>
            </a:r>
            <a:r>
              <a:rPr lang="en-US" dirty="0"/>
              <a:t>the smoking rate in the USA is declining </a:t>
            </a:r>
            <a:r>
              <a:rPr lang="en-US" dirty="0" smtClean="0"/>
              <a:t>, </a:t>
            </a:r>
            <a:r>
              <a:rPr lang="en-US" dirty="0"/>
              <a:t>the incidence of HPV-negative tobacco-related </a:t>
            </a:r>
            <a:r>
              <a:rPr lang="en-US" dirty="0" err="1"/>
              <a:t>oropharyngeal</a:t>
            </a:r>
            <a:r>
              <a:rPr lang="en-US" dirty="0"/>
              <a:t> cancer has decreased; however, that of HPV-positive </a:t>
            </a:r>
            <a:r>
              <a:rPr lang="en-US" dirty="0" err="1"/>
              <a:t>oropharyngeal</a:t>
            </a:r>
            <a:r>
              <a:rPr lang="en-US" dirty="0"/>
              <a:t> cancer is </a:t>
            </a:r>
            <a:r>
              <a:rPr lang="en-US" dirty="0" smtClean="0"/>
              <a:t>increasing</a:t>
            </a:r>
          </a:p>
          <a:p>
            <a:r>
              <a:rPr lang="en-US" dirty="0"/>
              <a:t>Surveillance, Epidemiology, and End Results (SEER) program, the prevalence of HPV-negative cancers decreased by 50% from 1988 to 2004, while HPV-positive </a:t>
            </a:r>
            <a:r>
              <a:rPr lang="en-US" dirty="0" err="1"/>
              <a:t>oropharyngeal</a:t>
            </a:r>
            <a:r>
              <a:rPr lang="en-US" dirty="0"/>
              <a:t> carcinoma increased by 225%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 study by </a:t>
            </a:r>
            <a:r>
              <a:rPr lang="en-US" dirty="0" err="1"/>
              <a:t>Junor</a:t>
            </a:r>
            <a:r>
              <a:rPr lang="en-US" dirty="0"/>
              <a:t> and associates involving patients at the Edinburgh Cancer Center, 41% of head and neck cancers were HPV-positive between 1999 and 2001 and 63% were HPV-positive between 2003 and 2005</a:t>
            </a:r>
          </a:p>
        </p:txBody>
      </p:sp>
    </p:spTree>
    <p:extLst>
      <p:ext uri="{BB962C8B-B14F-4D97-AF65-F5344CB8AC3E}">
        <p14:creationId xmlns:p14="http://schemas.microsoft.com/office/powerpoint/2010/main" xmlns="" val="41182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HPV-positive </a:t>
            </a:r>
            <a:r>
              <a:rPr lang="en-US" dirty="0" err="1"/>
              <a:t>oropharyngeal</a:t>
            </a:r>
            <a:r>
              <a:rPr lang="en-US" dirty="0"/>
              <a:t> cancer is considered to be a separate disease with a causal relationship to HPV infection and a good prognosis. Several studies have shown that patients with HPV-positive </a:t>
            </a:r>
            <a:r>
              <a:rPr lang="en-US" dirty="0" err="1"/>
              <a:t>oropharyngeal</a:t>
            </a:r>
            <a:r>
              <a:rPr lang="en-US" dirty="0"/>
              <a:t> cancer, identified through PCR, in situ hybridization or </a:t>
            </a:r>
            <a:r>
              <a:rPr lang="en-US" i="1" dirty="0"/>
              <a:t>P16</a:t>
            </a:r>
            <a:r>
              <a:rPr lang="en-US" dirty="0"/>
              <a:t> immunohistochemistry on </a:t>
            </a:r>
            <a:r>
              <a:rPr lang="en-US" dirty="0" err="1"/>
              <a:t>tumour</a:t>
            </a:r>
            <a:r>
              <a:rPr lang="en-US" dirty="0"/>
              <a:t> tissues, have a significantly improved overall and disease-free survival compared with patients with HPV-negative </a:t>
            </a:r>
            <a:r>
              <a:rPr lang="en-US" dirty="0" err="1"/>
              <a:t>oropharyngeal</a:t>
            </a:r>
            <a:r>
              <a:rPr lang="en-US" dirty="0"/>
              <a:t> cancer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84572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822</TotalTime>
  <Words>725</Words>
  <Application>Microsoft Office PowerPoint</Application>
  <PresentationFormat>Custom</PresentationFormat>
  <Paragraphs>73</Paragraphs>
  <Slides>21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   THE ROLE OF HPV INFECTION IN HEAD AND NECK CANCER WHAT CAN PATHOLOGY OFFER?</vt:lpstr>
      <vt:lpstr>Evidence on carcinogenicity</vt:lpstr>
      <vt:lpstr>Evidence on carcinogenicity</vt:lpstr>
      <vt:lpstr>Involvement of HPV Virus in Head and Neck Cancers</vt:lpstr>
      <vt:lpstr>HEAD AND NECK SCC</vt:lpstr>
      <vt:lpstr>Slide 6</vt:lpstr>
      <vt:lpstr>EPIDEMIOLOGY</vt:lpstr>
      <vt:lpstr>EPIDEMIOLOGY</vt:lpstr>
      <vt:lpstr>Slide 9</vt:lpstr>
      <vt:lpstr>Slide 10</vt:lpstr>
      <vt:lpstr>WHAT CAN PATHOLOGY OFFER</vt:lpstr>
      <vt:lpstr>Emerging technology</vt:lpstr>
      <vt:lpstr>Pathological Molecular Mechanism in Carcinogenesis </vt:lpstr>
      <vt:lpstr>Slide 14</vt:lpstr>
      <vt:lpstr>Slide 15</vt:lpstr>
      <vt:lpstr>Slide 16</vt:lpstr>
      <vt:lpstr>Classification and Prognosis of Head and Neck Cancers </vt:lpstr>
      <vt:lpstr>Classification and Prognosis of Head and Neck Cancers</vt:lpstr>
      <vt:lpstr>PROSPECTS FOR TREATMENT</vt:lpstr>
      <vt:lpstr>PROSPECTS FOR TREATMENT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HPV INFECTION IN HEAD AND NECK CANCER</dc:title>
  <dc:creator>Lina</dc:creator>
  <cp:lastModifiedBy> </cp:lastModifiedBy>
  <cp:revision>24</cp:revision>
  <dcterms:created xsi:type="dcterms:W3CDTF">2020-03-01T12:08:43Z</dcterms:created>
  <dcterms:modified xsi:type="dcterms:W3CDTF">2020-03-04T21:33:34Z</dcterms:modified>
</cp:coreProperties>
</file>