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6" r:id="rId2"/>
    <p:sldId id="257" r:id="rId3"/>
    <p:sldId id="278" r:id="rId4"/>
    <p:sldId id="258" r:id="rId5"/>
    <p:sldId id="274" r:id="rId6"/>
    <p:sldId id="276" r:id="rId7"/>
    <p:sldId id="295" r:id="rId8"/>
    <p:sldId id="277" r:id="rId9"/>
    <p:sldId id="279" r:id="rId10"/>
    <p:sldId id="282" r:id="rId11"/>
    <p:sldId id="281" r:id="rId12"/>
    <p:sldId id="290" r:id="rId13"/>
    <p:sldId id="283" r:id="rId14"/>
    <p:sldId id="284" r:id="rId15"/>
    <p:sldId id="285" r:id="rId16"/>
    <p:sldId id="286" r:id="rId17"/>
    <p:sldId id="287" r:id="rId18"/>
    <p:sldId id="29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Mah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1264"/>
    <a:srgbClr val="9F115B"/>
    <a:srgbClr val="C1156F"/>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29" autoAdjust="0"/>
    <p:restoredTop sz="94660"/>
  </p:normalViewPr>
  <p:slideViewPr>
    <p:cSldViewPr>
      <p:cViewPr varScale="1">
        <p:scale>
          <a:sx n="86" d="100"/>
          <a:sy n="86" d="100"/>
        </p:scale>
        <p:origin x="-148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7" d="100"/>
          <a:sy n="67" d="100"/>
        </p:scale>
        <p:origin x="-279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27697-A1CC-4E2F-980E-9FDBB73B3277}" type="datetimeFigureOut">
              <a:rPr lang="en-US" smtClean="0"/>
              <a:pPr/>
              <a:t>06-Mar-20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BB0A2-9179-40D7-BB71-ED8018309E32}" type="slidenum">
              <a:rPr lang="en-US" smtClean="0"/>
              <a:pPr/>
              <a:t>‹#›</a:t>
            </a:fld>
            <a:endParaRPr lang="en-US"/>
          </a:p>
        </p:txBody>
      </p:sp>
    </p:spTree>
    <p:extLst>
      <p:ext uri="{BB962C8B-B14F-4D97-AF65-F5344CB8AC3E}">
        <p14:creationId xmlns="" xmlns:p14="http://schemas.microsoft.com/office/powerpoint/2010/main" val="157053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49BF1-FB03-42A1-B09A-526D5D2472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68275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49BF1-FB03-42A1-B09A-526D5D2472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88414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49BF1-FB03-42A1-B09A-526D5D2472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02635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49BF1-FB03-42A1-B09A-526D5D2472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43571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49BF1-FB03-42A1-B09A-526D5D2472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46062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49BF1-FB03-42A1-B09A-526D5D2472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8802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49BF1-FB03-42A1-B09A-526D5D2472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80882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49BF1-FB03-42A1-B09A-526D5D2472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899989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49BF1-FB03-42A1-B09A-526D5D2472D2}" type="slidenum">
              <a:rPr lang="en-US" smtClean="0"/>
              <a:pPr/>
              <a:t>17</a:t>
            </a:fld>
            <a:endParaRPr lang="en-US" dirty="0"/>
          </a:p>
        </p:txBody>
      </p:sp>
    </p:spTree>
    <p:extLst>
      <p:ext uri="{BB962C8B-B14F-4D97-AF65-F5344CB8AC3E}">
        <p14:creationId xmlns="" xmlns:p14="http://schemas.microsoft.com/office/powerpoint/2010/main" val="1021099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934200" cy="1470025"/>
          </a:xfrm>
        </p:spPr>
        <p:txBody>
          <a:bodyPr/>
          <a:lstStyle>
            <a:lvl1pPr>
              <a:defRPr b="1">
                <a:solidFill>
                  <a:srgbClr val="0000FF"/>
                </a:solidFill>
                <a:cs typeface="PT Bold Mirror" pitchFamily="2" charset="-78"/>
              </a:defRPr>
            </a:lvl1pPr>
          </a:lstStyle>
          <a:p>
            <a:endParaRPr lang="en-US" dirty="0"/>
          </a:p>
        </p:txBody>
      </p:sp>
      <p:sp>
        <p:nvSpPr>
          <p:cNvPr id="3" name="Subtitle 2"/>
          <p:cNvSpPr>
            <a:spLocks noGrp="1"/>
          </p:cNvSpPr>
          <p:nvPr>
            <p:ph type="subTitle" idx="1"/>
          </p:nvPr>
        </p:nvSpPr>
        <p:spPr>
          <a:xfrm>
            <a:off x="1066800" y="3886200"/>
            <a:ext cx="61722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vl1pPr>
          </a:lstStyle>
          <a:p>
            <a:fld id="{FEBDFC7C-E24E-4672-A078-C1FBC99E64C2}" type="datetime1">
              <a:rPr lang="en-US" smtClean="0"/>
              <a:pPr/>
              <a:t>06-Mar-20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2AA80-3686-410E-9D5B-C379A46A52F2}" type="slidenum">
              <a:rPr lang="en-US" smtClean="0"/>
              <a:pPr/>
              <a:t>‹#›</a:t>
            </a:fld>
            <a:endParaRPr lang="en-US"/>
          </a:p>
        </p:txBody>
      </p:sp>
      <p:sp>
        <p:nvSpPr>
          <p:cNvPr id="7" name="Rectangle 6"/>
          <p:cNvSpPr/>
          <p:nvPr userDrawn="1"/>
        </p:nvSpPr>
        <p:spPr>
          <a:xfrm>
            <a:off x="8001895" y="0"/>
            <a:ext cx="1142999" cy="6858000"/>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660400" cy="6858001"/>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010400" y="76200"/>
            <a:ext cx="2057400" cy="6858000"/>
          </a:xfrm>
          <a:prstGeom prst="rect">
            <a:avLst/>
          </a:prstGeom>
        </p:spPr>
      </p:pic>
    </p:spTree>
    <p:extLst>
      <p:ext uri="{BB962C8B-B14F-4D97-AF65-F5344CB8AC3E}">
        <p14:creationId xmlns="" xmlns:p14="http://schemas.microsoft.com/office/powerpoint/2010/main" val="333045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455752"/>
            <a:ext cx="9144000" cy="402248"/>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 name="Title 1"/>
          <p:cNvSpPr>
            <a:spLocks noGrp="1"/>
          </p:cNvSpPr>
          <p:nvPr>
            <p:ph type="title"/>
          </p:nvPr>
        </p:nvSpPr>
        <p:spPr>
          <a:xfrm>
            <a:off x="304800" y="274638"/>
            <a:ext cx="8382000" cy="868362"/>
          </a:xfrm>
        </p:spPr>
        <p:txBody>
          <a:bodyPr>
            <a:normAutofit/>
          </a:bodyPr>
          <a:lstStyle>
            <a:lvl1pPr rtl="1">
              <a:defRPr sz="3600" b="1">
                <a:solidFill>
                  <a:srgbClr val="0000F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371600"/>
            <a:ext cx="8458200" cy="4876800"/>
          </a:xfrm>
        </p:spPr>
        <p:txBody>
          <a:bodyPr>
            <a:normAutofit/>
          </a:bodyPr>
          <a:lstStyle>
            <a:lvl1pPr algn="r" rtl="1">
              <a:defRPr sz="2800" b="1">
                <a:latin typeface="Arial" pitchFamily="34" charset="0"/>
                <a:cs typeface="Arial" pitchFamily="34" charset="0"/>
              </a:defRPr>
            </a:lvl1pPr>
            <a:lvl2pPr algn="r" rtl="1">
              <a:defRPr sz="2400" b="1">
                <a:solidFill>
                  <a:srgbClr val="C00000"/>
                </a:solidFill>
                <a:latin typeface="Arial" pitchFamily="34" charset="0"/>
                <a:cs typeface="Arial" pitchFamily="34" charset="0"/>
              </a:defRPr>
            </a:lvl2pPr>
            <a:lvl3pPr algn="r" rtl="1">
              <a:defRPr sz="2000" b="1">
                <a:latin typeface="Arial" pitchFamily="34" charset="0"/>
                <a:cs typeface="Arial" pitchFamily="34" charset="0"/>
              </a:defRPr>
            </a:lvl3pPr>
            <a:lvl4pPr algn="r" rtl="1">
              <a:defRPr sz="1800" b="1">
                <a:solidFill>
                  <a:srgbClr val="0000FF"/>
                </a:solidFill>
                <a:latin typeface="Arial" pitchFamily="34" charset="0"/>
                <a:cs typeface="Arial" pitchFamily="34" charset="0"/>
              </a:defRPr>
            </a:lvl4pPr>
            <a:lvl5pPr algn="r" rtl="1">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92875"/>
            <a:ext cx="2133600" cy="365125"/>
          </a:xfrm>
        </p:spPr>
        <p:txBody>
          <a:bodyPr/>
          <a:lstStyle>
            <a:lvl1pPr algn="l" rtl="1">
              <a:defRPr sz="1400" b="1">
                <a:solidFill>
                  <a:schemeClr val="bg1"/>
                </a:solidFill>
                <a:latin typeface="Arial" pitchFamily="34" charset="0"/>
                <a:cs typeface="Arial" pitchFamily="34" charset="0"/>
              </a:defRPr>
            </a:lvl1pPr>
          </a:lstStyle>
          <a:p>
            <a:fld id="{4D25FFA3-8FB2-40CC-8A00-27DCCB118D37}" type="datetime1">
              <a:rPr lang="en-US" smtClean="0"/>
              <a:pPr/>
              <a:t>06-Mar-20</a:t>
            </a:fld>
            <a:endParaRPr lang="en-US"/>
          </a:p>
        </p:txBody>
      </p:sp>
      <p:sp>
        <p:nvSpPr>
          <p:cNvPr id="5" name="Footer Placeholder 4"/>
          <p:cNvSpPr>
            <a:spLocks noGrp="1"/>
          </p:cNvSpPr>
          <p:nvPr>
            <p:ph type="ftr" sz="quarter" idx="11"/>
          </p:nvPr>
        </p:nvSpPr>
        <p:spPr>
          <a:xfrm>
            <a:off x="3124200" y="6492875"/>
            <a:ext cx="2895600" cy="365125"/>
          </a:xfrm>
        </p:spPr>
        <p:txBody>
          <a:bodyPr/>
          <a:lstStyle>
            <a:lvl1pPr rtl="1">
              <a:defRPr sz="1400" b="1">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12"/>
          </p:nvPr>
        </p:nvSpPr>
        <p:spPr>
          <a:xfrm>
            <a:off x="6553200" y="6492875"/>
            <a:ext cx="2133600" cy="365125"/>
          </a:xfrm>
        </p:spPr>
        <p:txBody>
          <a:bodyPr/>
          <a:lstStyle>
            <a:lvl1pPr algn="ctr" rtl="1">
              <a:defRPr sz="1400" b="1">
                <a:solidFill>
                  <a:schemeClr val="bg1"/>
                </a:solidFill>
                <a:latin typeface="Arial" pitchFamily="34" charset="0"/>
                <a:cs typeface="Arial" pitchFamily="34" charset="0"/>
              </a:defRPr>
            </a:lvl1pPr>
          </a:lstStyle>
          <a:p>
            <a:fld id="{8C92AA80-3686-410E-9D5B-C379A46A52F2}" type="slidenum">
              <a:rPr lang="en-US" smtClean="0"/>
              <a:pPr/>
              <a:t>‹#›</a:t>
            </a:fld>
            <a:endParaRPr lang="en-US"/>
          </a:p>
        </p:txBody>
      </p:sp>
      <p:cxnSp>
        <p:nvCxnSpPr>
          <p:cNvPr id="8" name="Straight Connector 7"/>
          <p:cNvCxnSpPr/>
          <p:nvPr userDrawn="1"/>
        </p:nvCxnSpPr>
        <p:spPr>
          <a:xfrm flipH="1">
            <a:off x="0" y="1219200"/>
            <a:ext cx="9144000" cy="0"/>
          </a:xfrm>
          <a:prstGeom prst="line">
            <a:avLst/>
          </a:prstGeom>
          <a:ln w="19050">
            <a:solidFill>
              <a:srgbClr val="9A0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755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right)">
                                      <p:cBhvr>
                                        <p:cTn id="18" dur="500"/>
                                        <p:tgtEl>
                                          <p:spTgt spid="3">
                                            <p:txEl>
                                              <p:pRg st="0" end="0"/>
                                            </p:txEl>
                                          </p:spTgt>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right)">
                                      <p:cBhvr>
                                        <p:cTn id="21" dur="500"/>
                                        <p:tgtEl>
                                          <p:spTgt spid="3">
                                            <p:txEl>
                                              <p:pRg st="1" end="1"/>
                                            </p:txEl>
                                          </p:spTgt>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right)">
                                      <p:cBhvr>
                                        <p:cTn id="24" dur="500"/>
                                        <p:tgtEl>
                                          <p:spTgt spid="3">
                                            <p:txEl>
                                              <p:pRg st="2" end="2"/>
                                            </p:txEl>
                                          </p:spTgt>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right)">
                                      <p:cBhvr>
                                        <p:cTn id="27" dur="500"/>
                                        <p:tgtEl>
                                          <p:spTgt spid="3">
                                            <p:txEl>
                                              <p:pRg st="3" end="3"/>
                                            </p:txEl>
                                          </p:spTgt>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righ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uiExpand="1" build="p">
        <p:tmplLst>
          <p:tmpl lvl="1">
            <p:tnLst>
              <p:par>
                <p:cTn presetID="2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2">
            <p:tnLst>
              <p:par>
                <p:cTn presetID="2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3">
            <p:tnLst>
              <p:par>
                <p:cTn presetID="2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4">
            <p:tnLst>
              <p:par>
                <p:cTn presetID="2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5">
            <p:tnLst>
              <p:par>
                <p:cTn presetID="2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6455752"/>
            <a:ext cx="9144000" cy="402248"/>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Date Placeholder 3"/>
          <p:cNvSpPr>
            <a:spLocks noGrp="1"/>
          </p:cNvSpPr>
          <p:nvPr>
            <p:ph type="dt" sz="half" idx="10"/>
          </p:nvPr>
        </p:nvSpPr>
        <p:spPr>
          <a:xfrm>
            <a:off x="457200" y="6492875"/>
            <a:ext cx="2133600" cy="365125"/>
          </a:xfrm>
        </p:spPr>
        <p:txBody>
          <a:bodyPr/>
          <a:lstStyle>
            <a:lvl1pPr algn="l" rtl="1">
              <a:defRPr sz="1400" b="1">
                <a:solidFill>
                  <a:schemeClr val="bg1"/>
                </a:solidFill>
                <a:latin typeface="Arial" pitchFamily="34" charset="0"/>
                <a:cs typeface="Arial" pitchFamily="34" charset="0"/>
              </a:defRPr>
            </a:lvl1pPr>
          </a:lstStyle>
          <a:p>
            <a:fld id="{A96F06E4-6C84-4D63-9C3E-3286B1A1ACC3}" type="datetime1">
              <a:rPr lang="en-US" smtClean="0"/>
              <a:pPr/>
              <a:t>06-Mar-20</a:t>
            </a:fld>
            <a:endParaRPr lang="en-US"/>
          </a:p>
        </p:txBody>
      </p:sp>
      <p:sp>
        <p:nvSpPr>
          <p:cNvPr id="8" name="Footer Placeholder 4"/>
          <p:cNvSpPr>
            <a:spLocks noGrp="1"/>
          </p:cNvSpPr>
          <p:nvPr>
            <p:ph type="ftr" sz="quarter" idx="11"/>
          </p:nvPr>
        </p:nvSpPr>
        <p:spPr>
          <a:xfrm>
            <a:off x="3124200" y="6492875"/>
            <a:ext cx="2895600" cy="365125"/>
          </a:xfrm>
        </p:spPr>
        <p:txBody>
          <a:bodyPr/>
          <a:lstStyle>
            <a:lvl1pPr algn="ctr" rtl="1">
              <a:defRPr sz="1400" b="1">
                <a:solidFill>
                  <a:schemeClr val="bg1"/>
                </a:solidFill>
                <a:latin typeface="Arial" pitchFamily="34" charset="0"/>
                <a:cs typeface="Arial" pitchFamily="34" charset="0"/>
              </a:defRPr>
            </a:lvl1pPr>
          </a:lstStyle>
          <a:p>
            <a:endParaRPr lang="en-US"/>
          </a:p>
        </p:txBody>
      </p:sp>
      <p:sp>
        <p:nvSpPr>
          <p:cNvPr id="9" name="Slide Number Placeholder 5"/>
          <p:cNvSpPr>
            <a:spLocks noGrp="1"/>
          </p:cNvSpPr>
          <p:nvPr>
            <p:ph type="sldNum" sz="quarter" idx="12"/>
          </p:nvPr>
        </p:nvSpPr>
        <p:spPr>
          <a:xfrm>
            <a:off x="6553200" y="6492875"/>
            <a:ext cx="2133600" cy="365125"/>
          </a:xfrm>
        </p:spPr>
        <p:txBody>
          <a:bodyPr/>
          <a:lstStyle>
            <a:lvl1pPr algn="ctr" rtl="1">
              <a:defRPr sz="1400" b="1">
                <a:solidFill>
                  <a:schemeClr val="bg1"/>
                </a:solidFill>
                <a:latin typeface="Arial" pitchFamily="34" charset="0"/>
                <a:cs typeface="Arial" pitchFamily="34" charset="0"/>
              </a:defRPr>
            </a:lvl1pPr>
          </a:lstStyle>
          <a:p>
            <a:fld id="{8C92AA80-3686-410E-9D5B-C379A46A52F2}" type="slidenum">
              <a:rPr lang="en-US" smtClean="0"/>
              <a:pPr/>
              <a:t>‹#›</a:t>
            </a:fld>
            <a:endParaRPr lang="en-US"/>
          </a:p>
        </p:txBody>
      </p:sp>
    </p:spTree>
    <p:extLst>
      <p:ext uri="{BB962C8B-B14F-4D97-AF65-F5344CB8AC3E}">
        <p14:creationId xmlns="" xmlns:p14="http://schemas.microsoft.com/office/powerpoint/2010/main" val="1052291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E2167-A06C-44A2-8617-D276B795E338}" type="datetime1">
              <a:rPr lang="en-US" smtClean="0"/>
              <a:pPr/>
              <a:t>06-Mar-20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A80-3686-410E-9D5B-C379A46A52F2}" type="slidenum">
              <a:rPr lang="en-US" smtClean="0"/>
              <a:pPr/>
              <a:t>‹#›</a:t>
            </a:fld>
            <a:endParaRPr lang="en-US"/>
          </a:p>
        </p:txBody>
      </p:sp>
    </p:spTree>
    <p:extLst>
      <p:ext uri="{BB962C8B-B14F-4D97-AF65-F5344CB8AC3E}">
        <p14:creationId xmlns="" xmlns:p14="http://schemas.microsoft.com/office/powerpoint/2010/main" val="2102594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FEBDFC7C-E24E-4672-A078-C1FBC99E64C2}" type="datetime1">
              <a:rPr lang="en-US" smtClean="0"/>
              <a:pPr/>
              <a:t>06-Mar-20</a:t>
            </a:fld>
            <a:endParaRPr lang="en-US"/>
          </a:p>
        </p:txBody>
      </p:sp>
      <p:sp>
        <p:nvSpPr>
          <p:cNvPr id="5" name="عنصر نائب لرقم الشريحة 4"/>
          <p:cNvSpPr>
            <a:spLocks noGrp="1"/>
          </p:cNvSpPr>
          <p:nvPr>
            <p:ph type="sldNum" sz="quarter" idx="12"/>
          </p:nvPr>
        </p:nvSpPr>
        <p:spPr/>
        <p:txBody>
          <a:bodyPr/>
          <a:lstStyle/>
          <a:p>
            <a:fld id="{8C92AA80-3686-410E-9D5B-C379A46A52F2}" type="slidenum">
              <a:rPr lang="en-US" smtClean="0"/>
              <a:pPr/>
              <a:t>1</a:t>
            </a:fld>
            <a:endParaRPr lang="en-US"/>
          </a:p>
        </p:txBody>
      </p:sp>
      <p:pic>
        <p:nvPicPr>
          <p:cNvPr id="1026" name="Picture 2"/>
          <p:cNvPicPr>
            <a:picLocks noChangeAspect="1" noChangeArrowheads="1"/>
          </p:cNvPicPr>
          <p:nvPr/>
        </p:nvPicPr>
        <p:blipFill>
          <a:blip r:embed="rId2"/>
          <a:srcRect l="31845" t="25390" r="18740" b="10156"/>
          <a:stretch>
            <a:fillRect/>
          </a:stretch>
        </p:blipFill>
        <p:spPr bwMode="auto">
          <a:xfrm>
            <a:off x="0" y="0"/>
            <a:ext cx="9144000" cy="650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55753"/>
            <a:ext cx="9144000" cy="402248"/>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4" tIns="31652" rIns="63304" bIns="31652" rtlCol="0" anchor="ctr"/>
          <a:lstStyle/>
          <a:p>
            <a:pPr algn="ctr"/>
            <a:endParaRPr lang="en-US" dirty="0"/>
          </a:p>
        </p:txBody>
      </p:sp>
      <p:sp>
        <p:nvSpPr>
          <p:cNvPr id="8" name="Slide Number Placeholder 7"/>
          <p:cNvSpPr>
            <a:spLocks noGrp="1"/>
          </p:cNvSpPr>
          <p:nvPr>
            <p:ph type="sldNum" sz="quarter" idx="12"/>
          </p:nvPr>
        </p:nvSpPr>
        <p:spPr/>
        <p:txBody>
          <a:bodyPr/>
          <a:lstStyle/>
          <a:p>
            <a:pPr algn="ctr">
              <a:defRPr/>
            </a:pPr>
            <a:fld id="{DA9C2231-6C44-40BD-85B2-0720AAD0200A}" type="slidenum">
              <a:rPr lang="en-US">
                <a:solidFill>
                  <a:schemeClr val="bg1"/>
                </a:solidFill>
                <a:latin typeface="PT Sans Narrow" panose="020B0506020203020204" pitchFamily="34" charset="0"/>
                <a:ea typeface="PT Sans Narrow" panose="020B0506020203020204" pitchFamily="34" charset="0"/>
              </a:rPr>
              <a:pPr algn="ctr">
                <a:defRPr/>
              </a:pPr>
              <a:t>10</a:t>
            </a:fld>
            <a:endParaRPr lang="en-US" dirty="0">
              <a:solidFill>
                <a:schemeClr val="bg1"/>
              </a:solidFill>
              <a:latin typeface="PT Sans Narrow" panose="020B0506020203020204" pitchFamily="34" charset="0"/>
              <a:ea typeface="PT Sans Narrow" panose="020B0506020203020204" pitchFamily="34" charset="0"/>
            </a:endParaRPr>
          </a:p>
        </p:txBody>
      </p:sp>
      <p:sp>
        <p:nvSpPr>
          <p:cNvPr id="9" name="TextBox 8"/>
          <p:cNvSpPr txBox="1"/>
          <p:nvPr/>
        </p:nvSpPr>
        <p:spPr>
          <a:xfrm>
            <a:off x="457200" y="785795"/>
            <a:ext cx="8229600" cy="2526135"/>
          </a:xfrm>
          <a:prstGeom prst="rect">
            <a:avLst/>
          </a:prstGeom>
          <a:noFill/>
        </p:spPr>
        <p:txBody>
          <a:bodyPr wrap="square" lIns="63304" tIns="31652" rIns="63304" bIns="31652" rtlCol="0">
            <a:spAutoFit/>
          </a:bodyPr>
          <a:lstStyle/>
          <a:p>
            <a:pPr lvl="0" algn="justLow" rtl="1">
              <a:lnSpc>
                <a:spcPct val="200000"/>
              </a:lnSpc>
              <a:defRPr/>
            </a:pPr>
            <a:endParaRPr lang="ar-SY" sz="1600" b="1" dirty="0" smtClean="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endParaRPr>
          </a:p>
          <a:p>
            <a:pPr lvl="0" algn="justLow" rtl="1">
              <a:lnSpc>
                <a:spcPct val="200000"/>
              </a:lnSpc>
              <a:defRPr/>
            </a:pPr>
            <a:r>
              <a:rPr lang="ar-SY" sz="1600" b="1" dirty="0" smtClean="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نسعى </a:t>
            </a:r>
            <a:r>
              <a:rPr lang="ar-SY" sz="1600"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من خلال استثمار التشريعات الموجودة أو اقتراح تشريعات جديدة مع إعداد برامج وطنية لتنفيذها وتطبيقها بشكل صارم إلى إنقاص نسب الإصابة بالسرطان بشكل متوازٍ مع إطلاق برامج خاصة بالكشف المُبكّر وبرامج توعية مدروسة، مُحكمة</a:t>
            </a:r>
          </a:p>
          <a:p>
            <a:pPr lvl="0" algn="justLow" rtl="1">
              <a:lnSpc>
                <a:spcPct val="200000"/>
              </a:lnSpc>
              <a:defRPr/>
            </a:pPr>
            <a:r>
              <a:rPr lang="ar-SY" sz="1600"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جنباً إلى جنب مع إطلاق برامج صحية لكافة أنواع السرطان مدعومة بلوائح </a:t>
            </a:r>
            <a:r>
              <a:rPr lang="ar-SY" sz="1600" b="1" dirty="0" err="1">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وبوتوكولات</a:t>
            </a:r>
            <a:r>
              <a:rPr lang="ar-SY" sz="1600"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 للعلاج حسب المعايير العالمية المُعتمدة</a:t>
            </a:r>
          </a:p>
        </p:txBody>
      </p:sp>
      <p:graphicFrame>
        <p:nvGraphicFramePr>
          <p:cNvPr id="11" name="Table 10"/>
          <p:cNvGraphicFramePr>
            <a:graphicFrameLocks noGrp="1"/>
          </p:cNvGraphicFramePr>
          <p:nvPr>
            <p:extLst>
              <p:ext uri="{D42A27DB-BD31-4B8C-83A1-F6EECF244321}">
                <p14:modId xmlns="" xmlns:p14="http://schemas.microsoft.com/office/powerpoint/2010/main" val="1833230935"/>
              </p:ext>
            </p:extLst>
          </p:nvPr>
        </p:nvGraphicFramePr>
        <p:xfrm>
          <a:off x="457201" y="3143248"/>
          <a:ext cx="8186766" cy="4283608"/>
        </p:xfrm>
        <a:graphic>
          <a:graphicData uri="http://schemas.openxmlformats.org/drawingml/2006/table">
            <a:tbl>
              <a:tblPr firstRow="1" bandRow="1">
                <a:tableStyleId>{5C22544A-7EE6-4342-B048-85BDC9FD1C3A}</a:tableStyleId>
              </a:tblPr>
              <a:tblGrid>
                <a:gridCol w="7393082">
                  <a:extLst>
                    <a:ext uri="{9D8B030D-6E8A-4147-A177-3AD203B41FA5}">
                      <a16:colId xmlns="" xmlns:a16="http://schemas.microsoft.com/office/drawing/2014/main" val="2665212803"/>
                    </a:ext>
                  </a:extLst>
                </a:gridCol>
                <a:gridCol w="793684">
                  <a:extLst>
                    <a:ext uri="{9D8B030D-6E8A-4147-A177-3AD203B41FA5}">
                      <a16:colId xmlns="" xmlns:a16="http://schemas.microsoft.com/office/drawing/2014/main" val="2843166235"/>
                    </a:ext>
                  </a:extLst>
                </a:gridCol>
              </a:tblGrid>
              <a:tr h="408217">
                <a:tc>
                  <a:txBody>
                    <a:bodyPr/>
                    <a:lstStyle/>
                    <a:p>
                      <a:pPr algn="justLow" rtl="1">
                        <a:lnSpc>
                          <a:spcPct val="200000"/>
                        </a:lnSpc>
                      </a:pPr>
                      <a:r>
                        <a:rPr lang="ar-SA" sz="18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انقاص عدد الحالات التي يتطور لديها سرطان بسبب التدخين بنفسهم أو مُخالطة مُدخنين</a:t>
                      </a:r>
                      <a:endParaRPr lang="en-US" sz="18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200" b="1" dirty="0" smtClean="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rPr>
                        <a:t>1.1</a:t>
                      </a:r>
                      <a:endParaRPr lang="en-US" sz="1200" b="1" dirty="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93203228"/>
                  </a:ext>
                </a:extLst>
              </a:tr>
              <a:tr h="408217">
                <a:tc>
                  <a:txBody>
                    <a:bodyPr/>
                    <a:lstStyle/>
                    <a:p>
                      <a:pPr algn="justLow" rtl="1">
                        <a:lnSpc>
                          <a:spcPct val="200000"/>
                        </a:lnSpc>
                      </a:pPr>
                      <a:r>
                        <a:rPr lang="ar-SA" sz="18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إنقاص عدد الحالات التي يتطوّر لديها سرطان بسبب الكحول</a:t>
                      </a:r>
                      <a:endParaRPr lang="en-US" sz="18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200" b="1" dirty="0" smtClean="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rPr>
                        <a:t>1.2</a:t>
                      </a:r>
                      <a:endParaRPr lang="en-US" sz="1200" b="1" dirty="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4869660"/>
                  </a:ext>
                </a:extLst>
              </a:tr>
              <a:tr h="408217">
                <a:tc>
                  <a:txBody>
                    <a:bodyPr/>
                    <a:lstStyle/>
                    <a:p>
                      <a:pPr algn="justLow" rtl="1">
                        <a:lnSpc>
                          <a:spcPct val="200000"/>
                        </a:lnSpc>
                      </a:pPr>
                      <a:r>
                        <a:rPr lang="ar-SA" sz="18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إنقاص عدد حالات السرطان المُسببة بنقص الفعالية الحركية والفيزيائية وتلك المُسببة بالبدانة</a:t>
                      </a:r>
                      <a:endParaRPr lang="en-US" sz="18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200" b="1" dirty="0" smtClean="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rPr>
                        <a:t>1.3</a:t>
                      </a:r>
                      <a:endParaRPr lang="en-US" sz="1200" b="1" dirty="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90208066"/>
                  </a:ext>
                </a:extLst>
              </a:tr>
              <a:tr h="408217">
                <a:tc>
                  <a:txBody>
                    <a:bodyPr/>
                    <a:lstStyle/>
                    <a:p>
                      <a:pPr algn="justLow" rtl="1">
                        <a:lnSpc>
                          <a:spcPct val="200000"/>
                        </a:lnSpc>
                      </a:pPr>
                      <a:r>
                        <a:rPr lang="ar-SA" sz="18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إنقاص عدد حالات السرطان المُسببة بالتغذية</a:t>
                      </a:r>
                      <a:endParaRPr lang="en-US" sz="18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200" b="1" dirty="0" smtClean="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rPr>
                        <a:t>1.4</a:t>
                      </a:r>
                      <a:endParaRPr lang="en-US" sz="1200" b="1" dirty="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30756138"/>
                  </a:ext>
                </a:extLst>
              </a:tr>
              <a:tr h="408217">
                <a:tc>
                  <a:txBody>
                    <a:bodyPr/>
                    <a:lstStyle/>
                    <a:p>
                      <a:pPr algn="justLow" rtl="1">
                        <a:lnSpc>
                          <a:spcPct val="200000"/>
                        </a:lnSpc>
                      </a:pPr>
                      <a:r>
                        <a:rPr lang="ar-SA" sz="18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إنقاص عدد حالات السرطان المُسببة بالأمراض الانتانية</a:t>
                      </a:r>
                      <a:endParaRPr lang="en-US" sz="18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200" b="1" dirty="0" smtClean="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rPr>
                        <a:t>1.5</a:t>
                      </a:r>
                      <a:endParaRPr lang="en-US" sz="1200" b="1" dirty="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33250283"/>
                  </a:ext>
                </a:extLst>
              </a:tr>
              <a:tr h="408217">
                <a:tc>
                  <a:txBody>
                    <a:bodyPr/>
                    <a:lstStyle/>
                    <a:p>
                      <a:pPr algn="justLow" rtl="1">
                        <a:lnSpc>
                          <a:spcPct val="200000"/>
                        </a:lnSpc>
                      </a:pPr>
                      <a:r>
                        <a:rPr lang="ar-SA" sz="18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إنقاص عدد حالات سرطان الجلد المُسبب بالتعرّض للأشعة</a:t>
                      </a:r>
                      <a:endParaRPr lang="en-US" sz="18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200" b="1" dirty="0" smtClean="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rPr>
                        <a:t>1.6</a:t>
                      </a:r>
                      <a:endParaRPr lang="en-US" sz="1200" b="1" dirty="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32887587"/>
                  </a:ext>
                </a:extLst>
              </a:tr>
              <a:tr h="408217">
                <a:tc>
                  <a:txBody>
                    <a:bodyPr/>
                    <a:lstStyle/>
                    <a:p>
                      <a:pPr algn="justLow" rtl="1">
                        <a:lnSpc>
                          <a:spcPct val="200000"/>
                        </a:lnSpc>
                      </a:pPr>
                      <a:r>
                        <a:rPr lang="ar-SA" sz="18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إنقاص عدد حالات السرطان المُسببة بعوامل مُسرطنة مُرتبطة بالمهنة</a:t>
                      </a:r>
                      <a:endParaRPr lang="en-US" sz="18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200" b="1" dirty="0" smtClean="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rPr>
                        <a:t>1.7</a:t>
                      </a:r>
                      <a:endParaRPr lang="en-US" sz="1200" b="1" dirty="0">
                        <a:solidFill>
                          <a:srgbClr val="C1156F"/>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18395526"/>
                  </a:ext>
                </a:extLst>
              </a:tr>
            </a:tbl>
          </a:graphicData>
        </a:graphic>
      </p:graphicFrame>
      <p:cxnSp>
        <p:nvCxnSpPr>
          <p:cNvPr id="13" name="Straight Connector 12"/>
          <p:cNvCxnSpPr/>
          <p:nvPr/>
        </p:nvCxnSpPr>
        <p:spPr>
          <a:xfrm flipH="1">
            <a:off x="0" y="375886"/>
            <a:ext cx="9144000" cy="0"/>
          </a:xfrm>
          <a:prstGeom prst="line">
            <a:avLst/>
          </a:prstGeom>
          <a:ln w="19050">
            <a:solidFill>
              <a:srgbClr val="9A06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41177" y="274675"/>
            <a:ext cx="4273304" cy="925697"/>
          </a:xfrm>
          <a:prstGeom prst="rect">
            <a:avLst/>
          </a:prstGeom>
          <a:solidFill>
            <a:schemeClr val="bg1"/>
          </a:solidFill>
        </p:spPr>
        <p:txBody>
          <a:bodyPr wrap="square" lIns="63304" tIns="31652" rIns="63304" bIns="31652" rtlCol="0">
            <a:spAutoFit/>
          </a:bodyPr>
          <a:lstStyle/>
          <a:p>
            <a:pPr marL="472581" indent="-472581" algn="justLow" rtl="1"/>
            <a:r>
              <a:rPr lang="ar-SY" sz="2800" b="1" u="sng" dirty="0">
                <a:solidFill>
                  <a:srgbClr val="9A0650"/>
                </a:solidFill>
                <a:latin typeface="GE SS Two Medium" panose="020A0503020102020204" pitchFamily="18" charset="-78"/>
                <a:ea typeface="GE SS Two Medium" panose="020A0503020102020204" pitchFamily="18" charset="-78"/>
                <a:cs typeface="GE SS Two Medium" panose="020A0503020102020204" pitchFamily="18" charset="-78"/>
              </a:rPr>
              <a:t>إنقاص نسب الحدوث من خلال الوقاية الأولية</a:t>
            </a:r>
          </a:p>
        </p:txBody>
      </p:sp>
      <p:sp>
        <p:nvSpPr>
          <p:cNvPr id="12" name="Rectangle 11"/>
          <p:cNvSpPr/>
          <p:nvPr/>
        </p:nvSpPr>
        <p:spPr>
          <a:xfrm>
            <a:off x="8439099" y="221406"/>
            <a:ext cx="256085" cy="340921"/>
          </a:xfrm>
          <a:prstGeom prst="rect">
            <a:avLst/>
          </a:prstGeom>
          <a:solidFill>
            <a:schemeClr val="bg1"/>
          </a:solidFill>
        </p:spPr>
        <p:txBody>
          <a:bodyPr wrap="none" lIns="63304" tIns="31652" rIns="63304" bIns="31652">
            <a:spAutoFit/>
          </a:bodyPr>
          <a:lstStyle/>
          <a:p>
            <a:r>
              <a:rPr lang="en-US" dirty="0">
                <a:solidFill>
                  <a:srgbClr val="9A0650"/>
                </a:solidFill>
                <a:latin typeface="BankGothic Lt BT" panose="020B0607020203060204" pitchFamily="34" charset="0"/>
                <a:ea typeface="GE SS Two Light" panose="020A0503020102020204" pitchFamily="18" charset="-78"/>
                <a:cs typeface="GE SS Two Light" panose="020A0503020102020204" pitchFamily="18" charset="-78"/>
              </a:rPr>
              <a:t>1</a:t>
            </a:r>
            <a:endParaRPr lang="en-US" dirty="0">
              <a:solidFill>
                <a:srgbClr val="9A0650"/>
              </a:solidFill>
            </a:endParaRPr>
          </a:p>
        </p:txBody>
      </p:sp>
    </p:spTree>
    <p:extLst>
      <p:ext uri="{BB962C8B-B14F-4D97-AF65-F5344CB8AC3E}">
        <p14:creationId xmlns="" xmlns:p14="http://schemas.microsoft.com/office/powerpoint/2010/main" val="4120318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0" y="375886"/>
            <a:ext cx="9144000" cy="0"/>
          </a:xfrm>
          <a:prstGeom prst="line">
            <a:avLst/>
          </a:prstGeom>
          <a:ln w="19050">
            <a:solidFill>
              <a:srgbClr val="9A06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5753"/>
            <a:ext cx="9144000" cy="402248"/>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4" tIns="31652" rIns="63304" bIns="31652" rtlCol="0" anchor="ctr"/>
          <a:lstStyle/>
          <a:p>
            <a:pPr algn="ctr"/>
            <a:endParaRPr lang="en-US" dirty="0"/>
          </a:p>
        </p:txBody>
      </p:sp>
      <p:sp>
        <p:nvSpPr>
          <p:cNvPr id="8" name="Slide Number Placeholder 7"/>
          <p:cNvSpPr>
            <a:spLocks noGrp="1"/>
          </p:cNvSpPr>
          <p:nvPr>
            <p:ph type="sldNum" sz="quarter" idx="12"/>
          </p:nvPr>
        </p:nvSpPr>
        <p:spPr/>
        <p:txBody>
          <a:bodyPr/>
          <a:lstStyle/>
          <a:p>
            <a:pPr algn="ctr">
              <a:defRPr/>
            </a:pPr>
            <a:fld id="{DA9C2231-6C44-40BD-85B2-0720AAD0200A}" type="slidenum">
              <a:rPr lang="en-US">
                <a:solidFill>
                  <a:schemeClr val="bg1"/>
                </a:solidFill>
                <a:latin typeface="PT Sans Narrow" panose="020B0506020203020204" pitchFamily="34" charset="0"/>
                <a:ea typeface="PT Sans Narrow" panose="020B0506020203020204" pitchFamily="34" charset="0"/>
              </a:rPr>
              <a:pPr algn="ctr">
                <a:defRPr/>
              </a:pPr>
              <a:t>11</a:t>
            </a:fld>
            <a:endParaRPr lang="en-US" dirty="0">
              <a:solidFill>
                <a:schemeClr val="bg1"/>
              </a:solidFill>
              <a:latin typeface="PT Sans Narrow" panose="020B0506020203020204" pitchFamily="34" charset="0"/>
              <a:ea typeface="PT Sans Narrow" panose="020B0506020203020204" pitchFamily="34" charset="0"/>
            </a:endParaRPr>
          </a:p>
        </p:txBody>
      </p:sp>
      <p:sp>
        <p:nvSpPr>
          <p:cNvPr id="6" name="TextBox 5"/>
          <p:cNvSpPr txBox="1"/>
          <p:nvPr/>
        </p:nvSpPr>
        <p:spPr>
          <a:xfrm>
            <a:off x="2954216" y="242714"/>
            <a:ext cx="5460265" cy="802586"/>
          </a:xfrm>
          <a:prstGeom prst="rect">
            <a:avLst/>
          </a:prstGeom>
          <a:solidFill>
            <a:schemeClr val="bg1"/>
          </a:solidFill>
        </p:spPr>
        <p:txBody>
          <a:bodyPr wrap="square" lIns="63304" tIns="31652" rIns="63304" bIns="31652" rtlCol="0">
            <a:spAutoFit/>
          </a:bodyPr>
          <a:lstStyle/>
          <a:p>
            <a:pPr lvl="0" algn="justLow" rtl="1"/>
            <a:r>
              <a:rPr lang="ar-SY" sz="2400" b="1" u="sng" dirty="0">
                <a:solidFill>
                  <a:srgbClr val="9A0650"/>
                </a:solidFill>
                <a:latin typeface="GE SS Two Medium" panose="020A0503020102020204" pitchFamily="18" charset="-78"/>
                <a:ea typeface="GE SS Two Medium" panose="020A0503020102020204" pitchFamily="18" charset="-78"/>
                <a:cs typeface="GE SS Two Medium" panose="020A0503020102020204" pitchFamily="18" charset="-78"/>
              </a:rPr>
              <a:t>ضمان تطبيق برنامج (مسح وكشف مبكر) فعّال لإنقاص مُعدلات المُصادفة والوفيات</a:t>
            </a:r>
          </a:p>
        </p:txBody>
      </p:sp>
      <p:sp>
        <p:nvSpPr>
          <p:cNvPr id="9" name="TextBox 8"/>
          <p:cNvSpPr txBox="1"/>
          <p:nvPr/>
        </p:nvSpPr>
        <p:spPr>
          <a:xfrm>
            <a:off x="457200" y="967730"/>
            <a:ext cx="8229600" cy="1641534"/>
          </a:xfrm>
          <a:prstGeom prst="rect">
            <a:avLst/>
          </a:prstGeom>
          <a:noFill/>
        </p:spPr>
        <p:txBody>
          <a:bodyPr wrap="square" lIns="63304" tIns="31652" rIns="63304" bIns="31652" rtlCol="0">
            <a:spAutoFit/>
          </a:bodyPr>
          <a:lstStyle/>
          <a:p>
            <a:pPr lvl="0" algn="justLow" rtl="1">
              <a:lnSpc>
                <a:spcPct val="200000"/>
              </a:lnSpc>
              <a:defRPr/>
            </a:pPr>
            <a:r>
              <a:rPr lang="ar-SY" b="1" dirty="0" err="1" smtClean="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ايماناً</a:t>
            </a:r>
            <a:r>
              <a:rPr lang="ar-SY" b="1" dirty="0" smtClean="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 </a:t>
            </a:r>
            <a:r>
              <a:rPr lang="ar-SY"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منا بأن الأمراض كافةً قابلة للعلاج والشفاء، نسعى لتطوير برامج كشف مُبكّر عن كافة أنواع السرطانات مدعومة بتدريب الكوادر المُختصة على مهارات وتقنيات المسح حسب الأسس العالمية بشكل متوازٍ مع تأمين التجهيزات والمعدات اللازمة لدعم هذه العملية </a:t>
            </a:r>
          </a:p>
        </p:txBody>
      </p:sp>
      <p:graphicFrame>
        <p:nvGraphicFramePr>
          <p:cNvPr id="12" name="Table 11"/>
          <p:cNvGraphicFramePr>
            <a:graphicFrameLocks noGrp="1"/>
          </p:cNvGraphicFramePr>
          <p:nvPr>
            <p:extLst>
              <p:ext uri="{D42A27DB-BD31-4B8C-83A1-F6EECF244321}">
                <p14:modId xmlns="" xmlns:p14="http://schemas.microsoft.com/office/powerpoint/2010/main" val="2568624709"/>
              </p:ext>
            </p:extLst>
          </p:nvPr>
        </p:nvGraphicFramePr>
        <p:xfrm>
          <a:off x="1071538" y="2571742"/>
          <a:ext cx="7786742" cy="3999765"/>
        </p:xfrm>
        <a:graphic>
          <a:graphicData uri="http://schemas.openxmlformats.org/drawingml/2006/table">
            <a:tbl>
              <a:tblPr firstRow="1" bandRow="1">
                <a:tableStyleId>{5C22544A-7EE6-4342-B048-85BDC9FD1C3A}</a:tableStyleId>
              </a:tblPr>
              <a:tblGrid>
                <a:gridCol w="7031839">
                  <a:extLst>
                    <a:ext uri="{9D8B030D-6E8A-4147-A177-3AD203B41FA5}">
                      <a16:colId xmlns="" xmlns:a16="http://schemas.microsoft.com/office/drawing/2014/main" val="2665212803"/>
                    </a:ext>
                  </a:extLst>
                </a:gridCol>
                <a:gridCol w="754903">
                  <a:extLst>
                    <a:ext uri="{9D8B030D-6E8A-4147-A177-3AD203B41FA5}">
                      <a16:colId xmlns="" xmlns:a16="http://schemas.microsoft.com/office/drawing/2014/main" val="2843166235"/>
                    </a:ext>
                  </a:extLst>
                </a:gridCol>
              </a:tblGrid>
              <a:tr h="571395">
                <a:tc>
                  <a:txBody>
                    <a:bodyPr/>
                    <a:lstStyle/>
                    <a:p>
                      <a:pPr algn="justLow" rtl="1">
                        <a:lnSpc>
                          <a:spcPct val="200000"/>
                        </a:lnSpc>
                      </a:pPr>
                      <a:r>
                        <a:rPr lang="ar-SA"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زيادة نسبة المرضى المُشخصين بمراحل مُبكرة من السرطان</a:t>
                      </a:r>
                      <a:endParaRPr lang="en-US"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1" dirty="0" smtClean="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rPr>
                        <a:t>2.1</a:t>
                      </a:r>
                      <a:endParaRPr lang="en-US" sz="1000" b="1" dirty="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93203228"/>
                  </a:ext>
                </a:extLst>
              </a:tr>
              <a:tr h="571395">
                <a:tc>
                  <a:txBody>
                    <a:bodyPr/>
                    <a:lstStyle/>
                    <a:p>
                      <a:pPr algn="justLow" rtl="1">
                        <a:lnSpc>
                          <a:spcPct val="200000"/>
                        </a:lnSpc>
                      </a:pPr>
                      <a:r>
                        <a:rPr lang="ar-SA"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زيادة تغطية مسح سرطان عنق الرحم للنساء الم</a:t>
                      </a:r>
                      <a:r>
                        <a:rPr lang="ar-SY"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600" b="1" dirty="0" err="1"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رشحات</a:t>
                      </a:r>
                      <a:endParaRPr lang="en-US"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1" dirty="0" smtClean="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rPr>
                        <a:t>2.2</a:t>
                      </a:r>
                      <a:endParaRPr lang="en-US" sz="1000" b="1" dirty="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4869660"/>
                  </a:ext>
                </a:extLst>
              </a:tr>
              <a:tr h="571395">
                <a:tc>
                  <a:txBody>
                    <a:bodyPr/>
                    <a:lstStyle/>
                    <a:p>
                      <a:pPr algn="justLow" rtl="1">
                        <a:lnSpc>
                          <a:spcPct val="200000"/>
                        </a:lnSpc>
                      </a:pPr>
                      <a:r>
                        <a:rPr lang="ar-SA"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خفض م</a:t>
                      </a:r>
                      <a:r>
                        <a:rPr lang="ar-SY"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عدلات كشف سرطان عنق الرحم بمراحل م</a:t>
                      </a:r>
                      <a:r>
                        <a:rPr lang="ar-SY"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تقدمة</a:t>
                      </a:r>
                      <a:endParaRPr lang="en-US"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1" dirty="0" smtClean="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rPr>
                        <a:t>2.3</a:t>
                      </a:r>
                      <a:endParaRPr lang="en-US" sz="1000" b="1" dirty="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90208066"/>
                  </a:ext>
                </a:extLst>
              </a:tr>
              <a:tr h="571395">
                <a:tc>
                  <a:txBody>
                    <a:bodyPr/>
                    <a:lstStyle/>
                    <a:p>
                      <a:pPr algn="justLow" rtl="1">
                        <a:lnSpc>
                          <a:spcPct val="200000"/>
                        </a:lnSpc>
                      </a:pPr>
                      <a:r>
                        <a:rPr lang="ar-SA"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انقاص نسب اكتشاف حالات سرطان ثدي بمراحل م</a:t>
                      </a:r>
                      <a:r>
                        <a:rPr lang="ar-SY"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تقدمة</a:t>
                      </a:r>
                      <a:endParaRPr lang="en-US"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1" dirty="0" smtClean="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rPr>
                        <a:t>2.4</a:t>
                      </a:r>
                      <a:endParaRPr lang="en-US" sz="1000" b="1" dirty="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30756138"/>
                  </a:ext>
                </a:extLst>
              </a:tr>
              <a:tr h="571395">
                <a:tc>
                  <a:txBody>
                    <a:bodyPr/>
                    <a:lstStyle/>
                    <a:p>
                      <a:pPr algn="justLow" rtl="1">
                        <a:lnSpc>
                          <a:spcPct val="200000"/>
                        </a:lnSpc>
                      </a:pPr>
                      <a:r>
                        <a:rPr lang="ar-SA"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إنقاص نسب اكتشاف حالات سرطان الكولون بمراحل مُتقدّمة</a:t>
                      </a:r>
                      <a:endParaRPr lang="en-US"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1" dirty="0" smtClean="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rPr>
                        <a:t>2.5</a:t>
                      </a:r>
                      <a:endParaRPr lang="en-US" sz="1000" b="1" dirty="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33250283"/>
                  </a:ext>
                </a:extLst>
              </a:tr>
              <a:tr h="571395">
                <a:tc>
                  <a:txBody>
                    <a:bodyPr/>
                    <a:lstStyle/>
                    <a:p>
                      <a:pPr algn="justLow" rtl="1">
                        <a:lnSpc>
                          <a:spcPct val="200000"/>
                        </a:lnSpc>
                      </a:pPr>
                      <a:r>
                        <a:rPr lang="ar-SA"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إنقاص نسب اكتشاف حالات سرطان البروستات بمراحل مُتقدّمة</a:t>
                      </a:r>
                      <a:endParaRPr lang="en-US"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1" dirty="0" smtClean="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rPr>
                        <a:t>2.6</a:t>
                      </a:r>
                      <a:endParaRPr lang="en-US" sz="1000" b="1" dirty="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32887587"/>
                  </a:ext>
                </a:extLst>
              </a:tr>
              <a:tr h="571395">
                <a:tc>
                  <a:txBody>
                    <a:bodyPr/>
                    <a:lstStyle/>
                    <a:p>
                      <a:pPr algn="justLow" rtl="1">
                        <a:lnSpc>
                          <a:spcPct val="200000"/>
                        </a:lnSpc>
                      </a:pPr>
                      <a:r>
                        <a:rPr lang="ar-SA" sz="16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إنقاص نسب اكتشاف حالات سرطان الفم بمراحل مُتقدّمة</a:t>
                      </a:r>
                      <a:endParaRPr lang="en-US" sz="16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1" dirty="0" smtClean="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rPr>
                        <a:t>2.7</a:t>
                      </a:r>
                      <a:endParaRPr lang="en-US" sz="1000" b="1" dirty="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18395526"/>
                  </a:ext>
                </a:extLst>
              </a:tr>
            </a:tbl>
          </a:graphicData>
        </a:graphic>
      </p:graphicFrame>
      <p:sp>
        <p:nvSpPr>
          <p:cNvPr id="13" name="Rectangle 12"/>
          <p:cNvSpPr/>
          <p:nvPr/>
        </p:nvSpPr>
        <p:spPr>
          <a:xfrm>
            <a:off x="8439099" y="221406"/>
            <a:ext cx="256085" cy="340921"/>
          </a:xfrm>
          <a:prstGeom prst="rect">
            <a:avLst/>
          </a:prstGeom>
          <a:solidFill>
            <a:schemeClr val="bg1"/>
          </a:solidFill>
        </p:spPr>
        <p:txBody>
          <a:bodyPr wrap="none" lIns="63304" tIns="31652" rIns="63304" bIns="31652">
            <a:spAutoFit/>
          </a:bodyPr>
          <a:lstStyle/>
          <a:p>
            <a:r>
              <a:rPr lang="en-US" dirty="0">
                <a:solidFill>
                  <a:srgbClr val="9A0650"/>
                </a:solidFill>
                <a:latin typeface="BankGothic Lt BT" panose="020B0607020203060204" pitchFamily="34" charset="0"/>
                <a:ea typeface="GE SS Two Light" panose="020A0503020102020204" pitchFamily="18" charset="-78"/>
                <a:cs typeface="GE SS Two Light" panose="020A0503020102020204" pitchFamily="18" charset="-78"/>
              </a:rPr>
              <a:t>2</a:t>
            </a:r>
            <a:endParaRPr lang="en-US" dirty="0">
              <a:solidFill>
                <a:srgbClr val="9A0650"/>
              </a:solidFill>
            </a:endParaRPr>
          </a:p>
        </p:txBody>
      </p:sp>
    </p:spTree>
    <p:extLst>
      <p:ext uri="{BB962C8B-B14F-4D97-AF65-F5344CB8AC3E}">
        <p14:creationId xmlns="" xmlns:p14="http://schemas.microsoft.com/office/powerpoint/2010/main" val="3197374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6910004" y="4332464"/>
            <a:ext cx="0" cy="1446684"/>
          </a:xfrm>
          <a:prstGeom prst="line">
            <a:avLst/>
          </a:prstGeom>
          <a:ln>
            <a:solidFill>
              <a:srgbClr val="9A0650"/>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23681" y="4332464"/>
            <a:ext cx="0" cy="914915"/>
          </a:xfrm>
          <a:prstGeom prst="line">
            <a:avLst/>
          </a:prstGeom>
          <a:ln>
            <a:solidFill>
              <a:srgbClr val="9A0650"/>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25343" y="4332464"/>
            <a:ext cx="0" cy="366275"/>
          </a:xfrm>
          <a:prstGeom prst="line">
            <a:avLst/>
          </a:prstGeom>
          <a:ln>
            <a:solidFill>
              <a:srgbClr val="9A0650"/>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94721" y="4332464"/>
            <a:ext cx="0" cy="914915"/>
          </a:xfrm>
          <a:prstGeom prst="line">
            <a:avLst/>
          </a:prstGeom>
          <a:ln>
            <a:solidFill>
              <a:srgbClr val="9A0650"/>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820084" y="4332464"/>
            <a:ext cx="0" cy="1446684"/>
          </a:xfrm>
          <a:prstGeom prst="line">
            <a:avLst/>
          </a:prstGeom>
          <a:ln>
            <a:solidFill>
              <a:srgbClr val="9A0650"/>
            </a:solidFill>
            <a:prstDash val="lgDash"/>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A9C2231-6C44-40BD-85B2-0720AAD0200A}" type="slidenum">
              <a:rPr kumimoji="0" lang="en-US" sz="1100" b="0" i="0" u="none" strike="noStrike" kern="1200" cap="none" spc="0" normalizeH="0" baseline="0" noProof="0" smtClean="0">
                <a:ln>
                  <a:noFill/>
                </a:ln>
                <a:solidFill>
                  <a:prstClr val="white"/>
                </a:solidFill>
                <a:effectLst/>
                <a:uLnTx/>
                <a:uFillTx/>
                <a:latin typeface="Abel" panose="02000506030000020004"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prstClr val="white"/>
              </a:solidFill>
              <a:effectLst/>
              <a:uLnTx/>
              <a:uFillTx/>
              <a:latin typeface="Abel" panose="02000506030000020004" pitchFamily="2" charset="0"/>
              <a:ea typeface="+mn-ea"/>
              <a:cs typeface="+mn-cs"/>
            </a:endParaRPr>
          </a:p>
        </p:txBody>
      </p:sp>
      <p:cxnSp>
        <p:nvCxnSpPr>
          <p:cNvPr id="10" name="Straight Connector 9"/>
          <p:cNvCxnSpPr/>
          <p:nvPr/>
        </p:nvCxnSpPr>
        <p:spPr>
          <a:xfrm flipH="1">
            <a:off x="1" y="375886"/>
            <a:ext cx="9144001" cy="0"/>
          </a:xfrm>
          <a:prstGeom prst="line">
            <a:avLst/>
          </a:prstGeom>
          <a:ln w="19050">
            <a:solidFill>
              <a:srgbClr val="9A06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4801" y="609600"/>
            <a:ext cx="8224306" cy="1200329"/>
          </a:xfrm>
          <a:prstGeom prst="rect">
            <a:avLst/>
          </a:prstGeom>
          <a:noFill/>
        </p:spPr>
        <p:txBody>
          <a:bodyPr wrap="square" rtlCol="0">
            <a:spAutoFit/>
          </a:bodyPr>
          <a:lstStyle/>
          <a:p>
            <a:pPr algn="justLow" rtl="1">
              <a:lnSpc>
                <a:spcPct val="150000"/>
              </a:lnSpc>
            </a:pPr>
            <a:r>
              <a:rPr lang="ar-SY" sz="1600" dirty="0">
                <a:solidFill>
                  <a:schemeClr val="tx1">
                    <a:lumMod val="75000"/>
                    <a:lumOff val="25000"/>
                  </a:schemeClr>
                </a:solidFill>
                <a:latin typeface="Arial" pitchFamily="34" charset="0"/>
                <a:ea typeface="GE SS Two Light" panose="020A0503020102020204" pitchFamily="18" charset="-78"/>
                <a:cs typeface="Arial" pitchFamily="34" charset="0"/>
              </a:rPr>
              <a:t>إيماناً منا بأن الأمراض كافةً قابلة للعلاج والشفاء، نسعى لتطوير برامج كشف مُبكّر عن كافة أنواع السرطانات مدعومة بتدريب الكوادر المُختصة على مهارات وتقنيات المسح حسب الأسس العالمية بشكل متوازٍ مع تأمين التجهيزات والمعدات اللازمة لدعم هذه العملية </a:t>
            </a:r>
            <a:r>
              <a:rPr lang="ar-SY" sz="1600" dirty="0" smtClean="0">
                <a:solidFill>
                  <a:schemeClr val="tx1">
                    <a:lumMod val="75000"/>
                    <a:lumOff val="25000"/>
                  </a:schemeClr>
                </a:solidFill>
                <a:latin typeface="Arial" pitchFamily="34" charset="0"/>
                <a:ea typeface="GE SS Two Light" panose="020A0503020102020204" pitchFamily="18" charset="-78"/>
                <a:cs typeface="Arial" pitchFamily="34" charset="0"/>
              </a:rPr>
              <a:t>وضمان جودتها ومُطابقتها للمعايير الوطنية حسب القوانين والأنظمة</a:t>
            </a:r>
            <a:endParaRPr lang="ar-SY" sz="1600" dirty="0">
              <a:solidFill>
                <a:schemeClr val="tx1">
                  <a:lumMod val="75000"/>
                  <a:lumOff val="25000"/>
                </a:schemeClr>
              </a:solidFill>
              <a:latin typeface="Arial" pitchFamily="34" charset="0"/>
              <a:ea typeface="GE SS Two Light" panose="020A0503020102020204" pitchFamily="18" charset="-78"/>
              <a:cs typeface="Arial" pitchFamily="34" charset="0"/>
            </a:endParaRPr>
          </a:p>
        </p:txBody>
      </p:sp>
      <p:sp>
        <p:nvSpPr>
          <p:cNvPr id="6" name="TextBox 5"/>
          <p:cNvSpPr txBox="1"/>
          <p:nvPr/>
        </p:nvSpPr>
        <p:spPr>
          <a:xfrm>
            <a:off x="4271753" y="164068"/>
            <a:ext cx="3729247" cy="369332"/>
          </a:xfrm>
          <a:prstGeom prst="rect">
            <a:avLst/>
          </a:prstGeom>
          <a:solidFill>
            <a:schemeClr val="bg1"/>
          </a:solidFill>
        </p:spPr>
        <p:txBody>
          <a:bodyPr wrap="square" rtlCol="0">
            <a:spAutoFit/>
          </a:bodyPr>
          <a:lstStyle/>
          <a:p>
            <a:pPr marL="682625" lvl="0" indent="-682625" algn="justLow" rtl="1"/>
            <a:r>
              <a:rPr lang="ar-SY" dirty="0" smtClean="0">
                <a:solidFill>
                  <a:srgbClr val="9A0650"/>
                </a:solidFill>
                <a:latin typeface="GE SS Two Medium" panose="020A0503020102020204" pitchFamily="18" charset="-78"/>
                <a:ea typeface="GE SS Two Medium" panose="020A0503020102020204" pitchFamily="18" charset="-78"/>
                <a:cs typeface="PT Bold Mirror" pitchFamily="2" charset="-78"/>
              </a:rPr>
              <a:t>حملات الكشف المُبكر عن السرطان</a:t>
            </a:r>
            <a:endParaRPr lang="ar-SY" dirty="0">
              <a:solidFill>
                <a:srgbClr val="9A0650"/>
              </a:solidFill>
              <a:latin typeface="GE SS Two Medium" panose="020A0503020102020204" pitchFamily="18" charset="-78"/>
              <a:ea typeface="GE SS Two Medium" panose="020A0503020102020204" pitchFamily="18" charset="-78"/>
              <a:cs typeface="PT Bold Mirror" pitchFamily="2" charset="-78"/>
            </a:endParaRPr>
          </a:p>
        </p:txBody>
      </p:sp>
      <p:sp>
        <p:nvSpPr>
          <p:cNvPr id="7" name="TextBox 6"/>
          <p:cNvSpPr txBox="1"/>
          <p:nvPr/>
        </p:nvSpPr>
        <p:spPr>
          <a:xfrm>
            <a:off x="304801" y="1836599"/>
            <a:ext cx="8157891" cy="1754326"/>
          </a:xfrm>
          <a:prstGeom prst="rect">
            <a:avLst/>
          </a:prstGeom>
          <a:noFill/>
        </p:spPr>
        <p:txBody>
          <a:bodyPr wrap="square" rtlCol="0">
            <a:spAutoFit/>
          </a:bodyPr>
          <a:lstStyle/>
          <a:p>
            <a:pPr algn="justLow" rtl="1">
              <a:lnSpc>
                <a:spcPct val="150000"/>
              </a:lnSpc>
            </a:pPr>
            <a:r>
              <a:rPr lang="ar-SY" dirty="0" smtClean="0">
                <a:solidFill>
                  <a:srgbClr val="0000FF"/>
                </a:solidFill>
                <a:latin typeface="Abel" panose="02000506030000020004" pitchFamily="2" charset="0"/>
                <a:ea typeface="GE SS Two Light" panose="020A0503020102020204" pitchFamily="18" charset="-78"/>
                <a:cs typeface="+mj-cs"/>
              </a:rPr>
              <a:t>وضعت اللجنة ومن أولويات عملها لعام </a:t>
            </a:r>
            <a:r>
              <a:rPr lang="en-US" dirty="0" smtClean="0">
                <a:solidFill>
                  <a:srgbClr val="0000FF"/>
                </a:solidFill>
                <a:latin typeface="Abel" panose="02000506030000020004" pitchFamily="2" charset="0"/>
                <a:ea typeface="GE SS Two Light" panose="020A0503020102020204" pitchFamily="18" charset="-78"/>
                <a:cs typeface="+mj-cs"/>
              </a:rPr>
              <a:t>2020</a:t>
            </a:r>
            <a:r>
              <a:rPr lang="ar-SY" dirty="0" smtClean="0">
                <a:solidFill>
                  <a:srgbClr val="0000FF"/>
                </a:solidFill>
                <a:latin typeface="Abel" panose="02000506030000020004" pitchFamily="2" charset="0"/>
                <a:ea typeface="GE SS Two Light" panose="020A0503020102020204" pitchFamily="18" charset="-78"/>
                <a:cs typeface="+mj-cs"/>
              </a:rPr>
              <a:t> إطلاق ثلاث حملات للكشف المُبكر عن سرطان عنق الرحم، الثدي والبروستات</a:t>
            </a:r>
          </a:p>
          <a:p>
            <a:pPr algn="justLow" rtl="1">
              <a:lnSpc>
                <a:spcPct val="150000"/>
              </a:lnSpc>
            </a:pPr>
            <a:r>
              <a:rPr lang="ar-SY" dirty="0" smtClean="0">
                <a:solidFill>
                  <a:srgbClr val="0000FF"/>
                </a:solidFill>
                <a:latin typeface="Abel" panose="02000506030000020004" pitchFamily="2" charset="0"/>
                <a:ea typeface="GE SS Two Light" panose="020A0503020102020204" pitchFamily="18" charset="-78"/>
                <a:cs typeface="+mj-cs"/>
              </a:rPr>
              <a:t>ومن تجربتنا خلال العام الماضي ستقوم اللجنة بالعمل على ضبط جودة كافة الأجهزة التي ستُستخدم بهذه الحملات وبناء قدرات كوادر المراكز التي ستُشارك بها من خلال إجراء التدريبات اللازمة</a:t>
            </a:r>
          </a:p>
        </p:txBody>
      </p:sp>
      <p:sp>
        <p:nvSpPr>
          <p:cNvPr id="12" name="Pentagon 11"/>
          <p:cNvSpPr/>
          <p:nvPr/>
        </p:nvSpPr>
        <p:spPr>
          <a:xfrm>
            <a:off x="1" y="5650567"/>
            <a:ext cx="6910004" cy="222135"/>
          </a:xfrm>
          <a:prstGeom prst="homePlate">
            <a:avLst/>
          </a:prstGeom>
          <a:solidFill>
            <a:srgbClr val="9A06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9A0650"/>
                </a:solidFill>
                <a:latin typeface="Arial" pitchFamily="34" charset="0"/>
                <a:cs typeface="Arial" pitchFamily="34" charset="0"/>
              </a:rPr>
              <a:t> Preparation</a:t>
            </a:r>
          </a:p>
        </p:txBody>
      </p:sp>
      <p:cxnSp>
        <p:nvCxnSpPr>
          <p:cNvPr id="13" name="Straight Connector 12"/>
          <p:cNvCxnSpPr/>
          <p:nvPr/>
        </p:nvCxnSpPr>
        <p:spPr>
          <a:xfrm>
            <a:off x="0" y="4332464"/>
            <a:ext cx="9144000" cy="0"/>
          </a:xfrm>
          <a:prstGeom prst="line">
            <a:avLst/>
          </a:prstGeom>
          <a:ln>
            <a:solidFill>
              <a:srgbClr val="9A0650"/>
            </a:solidFill>
          </a:ln>
        </p:spPr>
        <p:style>
          <a:lnRef idx="1">
            <a:schemeClr val="accent1"/>
          </a:lnRef>
          <a:fillRef idx="0">
            <a:schemeClr val="accent1"/>
          </a:fillRef>
          <a:effectRef idx="0">
            <a:schemeClr val="accent1"/>
          </a:effectRef>
          <a:fontRef idx="minor">
            <a:schemeClr val="tx1"/>
          </a:fontRef>
        </p:style>
      </p:cxnSp>
      <p:sp>
        <p:nvSpPr>
          <p:cNvPr id="14" name="TextBox 31"/>
          <p:cNvSpPr txBox="1">
            <a:spLocks noChangeArrowheads="1"/>
          </p:cNvSpPr>
          <p:nvPr/>
        </p:nvSpPr>
        <p:spPr bwMode="auto">
          <a:xfrm>
            <a:off x="6568628" y="4140696"/>
            <a:ext cx="68275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rtl="1" eaLnBrk="1" hangingPunct="1"/>
            <a:r>
              <a:rPr lang="en-US" sz="1200" b="1" dirty="0" smtClean="0">
                <a:solidFill>
                  <a:srgbClr val="9A0650"/>
                </a:solidFill>
                <a:latin typeface="Arial" pitchFamily="34" charset="0"/>
                <a:cs typeface="Arial" pitchFamily="34" charset="0"/>
              </a:rPr>
              <a:t>Oct</a:t>
            </a:r>
            <a:endParaRPr lang="id-ID" sz="1200" b="1" dirty="0">
              <a:solidFill>
                <a:srgbClr val="9A0650"/>
              </a:solidFill>
              <a:latin typeface="Arial" pitchFamily="34" charset="0"/>
              <a:cs typeface="Arial" pitchFamily="34" charset="0"/>
            </a:endParaRPr>
          </a:p>
        </p:txBody>
      </p:sp>
      <p:sp>
        <p:nvSpPr>
          <p:cNvPr id="15" name="TextBox 31"/>
          <p:cNvSpPr txBox="1">
            <a:spLocks noChangeArrowheads="1"/>
          </p:cNvSpPr>
          <p:nvPr/>
        </p:nvSpPr>
        <p:spPr bwMode="auto">
          <a:xfrm>
            <a:off x="5582305" y="4140696"/>
            <a:ext cx="68275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r" eaLnBrk="1" hangingPunct="1"/>
            <a:r>
              <a:rPr lang="en-US" sz="1200" b="1" dirty="0" smtClean="0">
                <a:solidFill>
                  <a:srgbClr val="9A0650"/>
                </a:solidFill>
                <a:latin typeface="Arial" pitchFamily="34" charset="0"/>
                <a:cs typeface="Arial" pitchFamily="34" charset="0"/>
              </a:rPr>
              <a:t>Sep</a:t>
            </a:r>
            <a:endParaRPr lang="id-ID" sz="1200" b="1" dirty="0">
              <a:solidFill>
                <a:srgbClr val="9A0650"/>
              </a:solidFill>
              <a:latin typeface="Arial" pitchFamily="34" charset="0"/>
              <a:cs typeface="Arial" pitchFamily="34" charset="0"/>
            </a:endParaRPr>
          </a:p>
        </p:txBody>
      </p:sp>
      <p:sp>
        <p:nvSpPr>
          <p:cNvPr id="16" name="TextBox 31"/>
          <p:cNvSpPr txBox="1">
            <a:spLocks noChangeArrowheads="1"/>
          </p:cNvSpPr>
          <p:nvPr/>
        </p:nvSpPr>
        <p:spPr bwMode="auto">
          <a:xfrm>
            <a:off x="3598996" y="4142644"/>
            <a:ext cx="68275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rtl="1" eaLnBrk="1" hangingPunct="1"/>
            <a:r>
              <a:rPr lang="en-US" sz="1200" b="1" dirty="0" smtClean="0">
                <a:solidFill>
                  <a:srgbClr val="9A0650"/>
                </a:solidFill>
                <a:latin typeface="Arial" pitchFamily="34" charset="0"/>
                <a:cs typeface="Arial" pitchFamily="34" charset="0"/>
              </a:rPr>
              <a:t>Jul</a:t>
            </a:r>
            <a:endParaRPr lang="id-ID" sz="1200" b="1" dirty="0">
              <a:solidFill>
                <a:srgbClr val="9A0650"/>
              </a:solidFill>
              <a:latin typeface="Arial" pitchFamily="34" charset="0"/>
              <a:cs typeface="Arial" pitchFamily="34" charset="0"/>
            </a:endParaRPr>
          </a:p>
        </p:txBody>
      </p:sp>
      <p:sp>
        <p:nvSpPr>
          <p:cNvPr id="17" name="TextBox 31"/>
          <p:cNvSpPr txBox="1">
            <a:spLocks noChangeArrowheads="1"/>
          </p:cNvSpPr>
          <p:nvPr/>
        </p:nvSpPr>
        <p:spPr bwMode="auto">
          <a:xfrm>
            <a:off x="2612673" y="4140696"/>
            <a:ext cx="68275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1200" b="1" dirty="0" smtClean="0">
                <a:solidFill>
                  <a:srgbClr val="9A0650"/>
                </a:solidFill>
                <a:latin typeface="Arial" pitchFamily="34" charset="0"/>
                <a:cs typeface="Arial" pitchFamily="34" charset="0"/>
              </a:rPr>
              <a:t>Jun</a:t>
            </a:r>
            <a:endParaRPr lang="id-ID" sz="1200" b="1" dirty="0">
              <a:solidFill>
                <a:srgbClr val="9A0650"/>
              </a:solidFill>
              <a:latin typeface="Arial" pitchFamily="34" charset="0"/>
              <a:cs typeface="Arial" pitchFamily="34" charset="0"/>
            </a:endParaRPr>
          </a:p>
        </p:txBody>
      </p:sp>
      <p:sp>
        <p:nvSpPr>
          <p:cNvPr id="18" name="TextBox 31"/>
          <p:cNvSpPr txBox="1">
            <a:spLocks noChangeArrowheads="1"/>
          </p:cNvSpPr>
          <p:nvPr/>
        </p:nvSpPr>
        <p:spPr bwMode="auto">
          <a:xfrm>
            <a:off x="28448" y="4594379"/>
            <a:ext cx="12212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1200" b="1" dirty="0" smtClean="0">
                <a:solidFill>
                  <a:srgbClr val="9A0650"/>
                </a:solidFill>
                <a:latin typeface="Arial" pitchFamily="34" charset="0"/>
                <a:cs typeface="Arial" pitchFamily="34" charset="0"/>
              </a:rPr>
              <a:t>Cervical</a:t>
            </a:r>
            <a:endParaRPr lang="id-ID" sz="1200" b="1" dirty="0">
              <a:solidFill>
                <a:srgbClr val="9A0650"/>
              </a:solidFill>
              <a:latin typeface="Arial" pitchFamily="34" charset="0"/>
              <a:cs typeface="Arial" pitchFamily="34" charset="0"/>
            </a:endParaRPr>
          </a:p>
        </p:txBody>
      </p:sp>
      <p:sp>
        <p:nvSpPr>
          <p:cNvPr id="19" name="TextBox 31"/>
          <p:cNvSpPr txBox="1">
            <a:spLocks noChangeArrowheads="1"/>
          </p:cNvSpPr>
          <p:nvPr/>
        </p:nvSpPr>
        <p:spPr bwMode="auto">
          <a:xfrm>
            <a:off x="28448" y="5137063"/>
            <a:ext cx="136347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1200" b="1" dirty="0" smtClean="0">
                <a:solidFill>
                  <a:srgbClr val="9A0650"/>
                </a:solidFill>
                <a:latin typeface="Arial" pitchFamily="34" charset="0"/>
                <a:cs typeface="Arial" pitchFamily="34" charset="0"/>
              </a:rPr>
              <a:t>Prostate</a:t>
            </a:r>
            <a:endParaRPr lang="id-ID" sz="1200" b="1" dirty="0">
              <a:solidFill>
                <a:srgbClr val="9A0650"/>
              </a:solidFill>
              <a:latin typeface="Arial" pitchFamily="34" charset="0"/>
              <a:cs typeface="Arial" pitchFamily="34" charset="0"/>
            </a:endParaRPr>
          </a:p>
        </p:txBody>
      </p:sp>
      <p:sp>
        <p:nvSpPr>
          <p:cNvPr id="20" name="TextBox 31"/>
          <p:cNvSpPr txBox="1">
            <a:spLocks noChangeArrowheads="1"/>
          </p:cNvSpPr>
          <p:nvPr/>
        </p:nvSpPr>
        <p:spPr bwMode="auto">
          <a:xfrm>
            <a:off x="28448" y="5595703"/>
            <a:ext cx="136347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1200" b="1" dirty="0" smtClean="0">
                <a:solidFill>
                  <a:srgbClr val="9A0650"/>
                </a:solidFill>
                <a:latin typeface="Arial" pitchFamily="34" charset="0"/>
                <a:cs typeface="Arial" pitchFamily="34" charset="0"/>
              </a:rPr>
              <a:t>Breast</a:t>
            </a:r>
            <a:endParaRPr lang="id-ID" sz="1200" b="1" dirty="0">
              <a:solidFill>
                <a:srgbClr val="9A0650"/>
              </a:solidFill>
              <a:latin typeface="Arial" pitchFamily="34" charset="0"/>
              <a:cs typeface="Arial" pitchFamily="34" charset="0"/>
            </a:endParaRPr>
          </a:p>
        </p:txBody>
      </p:sp>
      <p:sp>
        <p:nvSpPr>
          <p:cNvPr id="21" name="Pentagon 20"/>
          <p:cNvSpPr/>
          <p:nvPr/>
        </p:nvSpPr>
        <p:spPr>
          <a:xfrm>
            <a:off x="-25274" y="4654203"/>
            <a:ext cx="2979324" cy="217175"/>
          </a:xfrm>
          <a:prstGeom prst="homePlate">
            <a:avLst/>
          </a:prstGeom>
          <a:solidFill>
            <a:srgbClr val="9A06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smtClean="0">
                <a:solidFill>
                  <a:srgbClr val="9A0650"/>
                </a:solidFill>
                <a:latin typeface="Arial" pitchFamily="34" charset="0"/>
                <a:cs typeface="Arial" pitchFamily="34" charset="0"/>
              </a:rPr>
              <a:t> 	Preparation</a:t>
            </a:r>
            <a:endParaRPr lang="en-US" sz="900" dirty="0">
              <a:solidFill>
                <a:srgbClr val="9A0650"/>
              </a:solidFill>
              <a:latin typeface="Arial" pitchFamily="34" charset="0"/>
              <a:cs typeface="Arial" pitchFamily="34" charset="0"/>
            </a:endParaRPr>
          </a:p>
        </p:txBody>
      </p:sp>
      <p:sp>
        <p:nvSpPr>
          <p:cNvPr id="22" name="TextBox 31"/>
          <p:cNvSpPr txBox="1">
            <a:spLocks noChangeArrowheads="1"/>
          </p:cNvSpPr>
          <p:nvPr/>
        </p:nvSpPr>
        <p:spPr bwMode="auto">
          <a:xfrm>
            <a:off x="1625600" y="4140696"/>
            <a:ext cx="68275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1200" b="1" dirty="0" smtClean="0">
                <a:solidFill>
                  <a:srgbClr val="9A0650"/>
                </a:solidFill>
                <a:latin typeface="Arial" pitchFamily="34" charset="0"/>
                <a:cs typeface="Arial" pitchFamily="34" charset="0"/>
              </a:rPr>
              <a:t>May</a:t>
            </a:r>
            <a:endParaRPr lang="id-ID" sz="1200" b="1" dirty="0">
              <a:solidFill>
                <a:srgbClr val="9A0650"/>
              </a:solidFill>
              <a:latin typeface="Arial" pitchFamily="34" charset="0"/>
              <a:cs typeface="Arial" pitchFamily="34" charset="0"/>
            </a:endParaRPr>
          </a:p>
        </p:txBody>
      </p:sp>
      <p:cxnSp>
        <p:nvCxnSpPr>
          <p:cNvPr id="24" name="Straight Connector 23"/>
          <p:cNvCxnSpPr/>
          <p:nvPr/>
        </p:nvCxnSpPr>
        <p:spPr>
          <a:xfrm>
            <a:off x="2954049" y="4332464"/>
            <a:ext cx="0" cy="366275"/>
          </a:xfrm>
          <a:prstGeom prst="line">
            <a:avLst/>
          </a:prstGeom>
          <a:ln>
            <a:solidFill>
              <a:srgbClr val="9A0650"/>
            </a:solidFill>
            <a:prstDash val="lgDash"/>
          </a:ln>
        </p:spPr>
        <p:style>
          <a:lnRef idx="1">
            <a:schemeClr val="accent1"/>
          </a:lnRef>
          <a:fillRef idx="0">
            <a:schemeClr val="accent1"/>
          </a:fillRef>
          <a:effectRef idx="0">
            <a:schemeClr val="accent1"/>
          </a:effectRef>
          <a:fontRef idx="minor">
            <a:schemeClr val="tx1"/>
          </a:fontRef>
        </p:style>
      </p:cxnSp>
      <p:sp>
        <p:nvSpPr>
          <p:cNvPr id="25" name="Pentagon 24"/>
          <p:cNvSpPr/>
          <p:nvPr/>
        </p:nvSpPr>
        <p:spPr>
          <a:xfrm>
            <a:off x="1625601" y="5181600"/>
            <a:ext cx="4298081" cy="207357"/>
          </a:xfrm>
          <a:prstGeom prst="homePlate">
            <a:avLst/>
          </a:prstGeom>
          <a:solidFill>
            <a:srgbClr val="9A06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9A0650"/>
                </a:solidFill>
                <a:latin typeface="Arial" pitchFamily="34" charset="0"/>
                <a:cs typeface="Arial" pitchFamily="34" charset="0"/>
              </a:rPr>
              <a:t> Preparation</a:t>
            </a:r>
          </a:p>
        </p:txBody>
      </p:sp>
      <p:sp>
        <p:nvSpPr>
          <p:cNvPr id="27" name="TextBox 31"/>
          <p:cNvSpPr txBox="1">
            <a:spLocks noChangeArrowheads="1"/>
          </p:cNvSpPr>
          <p:nvPr/>
        </p:nvSpPr>
        <p:spPr bwMode="auto">
          <a:xfrm>
            <a:off x="4590651" y="4142644"/>
            <a:ext cx="68275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rtl="1" eaLnBrk="1" hangingPunct="1"/>
            <a:r>
              <a:rPr lang="en-US" sz="1200" b="1" dirty="0" smtClean="0">
                <a:solidFill>
                  <a:srgbClr val="9A0650"/>
                </a:solidFill>
                <a:latin typeface="Arial" pitchFamily="34" charset="0"/>
                <a:cs typeface="Arial" pitchFamily="34" charset="0"/>
              </a:rPr>
              <a:t>Aug</a:t>
            </a:r>
            <a:endParaRPr lang="id-ID" sz="1200" b="1" dirty="0">
              <a:solidFill>
                <a:srgbClr val="9A0650"/>
              </a:solidFill>
              <a:latin typeface="Arial" pitchFamily="34" charset="0"/>
              <a:cs typeface="Arial" pitchFamily="34" charset="0"/>
            </a:endParaRPr>
          </a:p>
        </p:txBody>
      </p:sp>
      <p:sp>
        <p:nvSpPr>
          <p:cNvPr id="28" name="TextBox 31"/>
          <p:cNvSpPr txBox="1">
            <a:spLocks noChangeArrowheads="1"/>
          </p:cNvSpPr>
          <p:nvPr/>
        </p:nvSpPr>
        <p:spPr bwMode="auto">
          <a:xfrm>
            <a:off x="7558316" y="4140696"/>
            <a:ext cx="68275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rtl="1" eaLnBrk="1" hangingPunct="1"/>
            <a:r>
              <a:rPr lang="en-US" sz="1200" b="1" dirty="0" smtClean="0">
                <a:solidFill>
                  <a:srgbClr val="9A0650"/>
                </a:solidFill>
                <a:latin typeface="Arial" pitchFamily="34" charset="0"/>
                <a:cs typeface="Arial" pitchFamily="34" charset="0"/>
              </a:rPr>
              <a:t>Nov</a:t>
            </a:r>
            <a:endParaRPr lang="id-ID" sz="1200" b="1" dirty="0">
              <a:solidFill>
                <a:srgbClr val="9A0650"/>
              </a:solidFill>
              <a:latin typeface="Arial" pitchFamily="34" charset="0"/>
              <a:cs typeface="Arial" pitchFamily="34" charset="0"/>
            </a:endParaRPr>
          </a:p>
        </p:txBody>
      </p:sp>
      <p:sp>
        <p:nvSpPr>
          <p:cNvPr id="29" name="Pentagon 28"/>
          <p:cNvSpPr/>
          <p:nvPr/>
        </p:nvSpPr>
        <p:spPr>
          <a:xfrm>
            <a:off x="2879917" y="4654203"/>
            <a:ext cx="2045424" cy="217175"/>
          </a:xfrm>
          <a:prstGeom prst="homePlate">
            <a:avLst/>
          </a:prstGeom>
          <a:solidFill>
            <a:srgbClr val="9A06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smtClean="0">
                <a:solidFill>
                  <a:srgbClr val="9A0650"/>
                </a:solidFill>
                <a:latin typeface="Arial" pitchFamily="34" charset="0"/>
                <a:cs typeface="Arial" pitchFamily="34" charset="0"/>
              </a:rPr>
              <a:t>Data Analysis</a:t>
            </a:r>
            <a:endParaRPr lang="en-US" sz="900" dirty="0">
              <a:solidFill>
                <a:srgbClr val="9A0650"/>
              </a:solidFill>
              <a:latin typeface="Arial" pitchFamily="34" charset="0"/>
              <a:cs typeface="Arial" pitchFamily="34" charset="0"/>
            </a:endParaRPr>
          </a:p>
        </p:txBody>
      </p:sp>
      <p:sp>
        <p:nvSpPr>
          <p:cNvPr id="30" name="Pentagon 29"/>
          <p:cNvSpPr/>
          <p:nvPr/>
        </p:nvSpPr>
        <p:spPr>
          <a:xfrm>
            <a:off x="5834075" y="5191413"/>
            <a:ext cx="2065619" cy="186114"/>
          </a:xfrm>
          <a:prstGeom prst="homePlate">
            <a:avLst/>
          </a:prstGeom>
          <a:solidFill>
            <a:srgbClr val="9A06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9A0650"/>
                </a:solidFill>
                <a:latin typeface="Arial" pitchFamily="34" charset="0"/>
                <a:cs typeface="Arial" pitchFamily="34" charset="0"/>
              </a:rPr>
              <a:t>Data Analysis</a:t>
            </a:r>
          </a:p>
        </p:txBody>
      </p:sp>
      <p:sp>
        <p:nvSpPr>
          <p:cNvPr id="32" name="Pentagon 31"/>
          <p:cNvSpPr/>
          <p:nvPr/>
        </p:nvSpPr>
        <p:spPr>
          <a:xfrm>
            <a:off x="6810587" y="5650567"/>
            <a:ext cx="2019020" cy="222135"/>
          </a:xfrm>
          <a:prstGeom prst="homePlate">
            <a:avLst/>
          </a:prstGeom>
          <a:solidFill>
            <a:srgbClr val="9A06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rgbClr val="9A0650"/>
                </a:solidFill>
                <a:latin typeface="Arial" pitchFamily="34" charset="0"/>
                <a:cs typeface="Arial" pitchFamily="34" charset="0"/>
              </a:rPr>
              <a:t>Data Analysis</a:t>
            </a:r>
          </a:p>
        </p:txBody>
      </p:sp>
      <p:sp>
        <p:nvSpPr>
          <p:cNvPr id="33" name="Oval 32"/>
          <p:cNvSpPr/>
          <p:nvPr/>
        </p:nvSpPr>
        <p:spPr>
          <a:xfrm>
            <a:off x="4768712" y="4598058"/>
            <a:ext cx="326629" cy="169596"/>
          </a:xfrm>
          <a:prstGeom prst="ellipse">
            <a:avLst/>
          </a:prstGeom>
          <a:noFill/>
          <a:ln>
            <a:solidFill>
              <a:srgbClr val="9A0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9A0650"/>
                </a:solidFill>
                <a:latin typeface="Arial" pitchFamily="34" charset="0"/>
                <a:cs typeface="Arial" pitchFamily="34" charset="0"/>
              </a:rPr>
              <a:t>R</a:t>
            </a:r>
            <a:endParaRPr lang="en-US" sz="1100" dirty="0">
              <a:solidFill>
                <a:srgbClr val="9A0650"/>
              </a:solidFill>
              <a:latin typeface="Arial" pitchFamily="34" charset="0"/>
              <a:cs typeface="Arial" pitchFamily="34" charset="0"/>
            </a:endParaRPr>
          </a:p>
        </p:txBody>
      </p:sp>
      <p:sp>
        <p:nvSpPr>
          <p:cNvPr id="34" name="Oval 33"/>
          <p:cNvSpPr/>
          <p:nvPr/>
        </p:nvSpPr>
        <p:spPr>
          <a:xfrm>
            <a:off x="7725270" y="5148149"/>
            <a:ext cx="326629" cy="169596"/>
          </a:xfrm>
          <a:prstGeom prst="ellipse">
            <a:avLst/>
          </a:prstGeom>
          <a:noFill/>
          <a:ln>
            <a:solidFill>
              <a:srgbClr val="9A0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9A0650"/>
                </a:solidFill>
                <a:latin typeface="Arial" pitchFamily="34" charset="0"/>
                <a:cs typeface="Arial" pitchFamily="34" charset="0"/>
              </a:rPr>
              <a:t>R</a:t>
            </a:r>
            <a:endParaRPr lang="en-US" sz="1100" dirty="0">
              <a:solidFill>
                <a:srgbClr val="9A0650"/>
              </a:solidFill>
              <a:latin typeface="Arial" pitchFamily="34" charset="0"/>
              <a:cs typeface="Arial" pitchFamily="34" charset="0"/>
            </a:endParaRPr>
          </a:p>
        </p:txBody>
      </p:sp>
      <p:sp>
        <p:nvSpPr>
          <p:cNvPr id="35" name="Oval 34"/>
          <p:cNvSpPr/>
          <p:nvPr/>
        </p:nvSpPr>
        <p:spPr>
          <a:xfrm>
            <a:off x="8666292" y="5697804"/>
            <a:ext cx="326629" cy="169596"/>
          </a:xfrm>
          <a:prstGeom prst="ellipse">
            <a:avLst/>
          </a:prstGeom>
          <a:noFill/>
          <a:ln>
            <a:solidFill>
              <a:srgbClr val="9A0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9A0650"/>
                </a:solidFill>
                <a:latin typeface="Arial" pitchFamily="34" charset="0"/>
                <a:cs typeface="Arial" pitchFamily="34" charset="0"/>
              </a:rPr>
              <a:t>R</a:t>
            </a:r>
            <a:endParaRPr lang="en-US" sz="1100" dirty="0">
              <a:solidFill>
                <a:srgbClr val="9A0650"/>
              </a:solidFill>
              <a:latin typeface="Arial" pitchFamily="34" charset="0"/>
              <a:cs typeface="Arial" pitchFamily="34" charset="0"/>
            </a:endParaRPr>
          </a:p>
        </p:txBody>
      </p:sp>
      <p:sp>
        <p:nvSpPr>
          <p:cNvPr id="36" name="TextBox 31"/>
          <p:cNvSpPr txBox="1">
            <a:spLocks noChangeArrowheads="1"/>
          </p:cNvSpPr>
          <p:nvPr/>
        </p:nvSpPr>
        <p:spPr bwMode="auto">
          <a:xfrm>
            <a:off x="8460524" y="4140696"/>
            <a:ext cx="68275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rtl="1" eaLnBrk="1" hangingPunct="1"/>
            <a:r>
              <a:rPr lang="en-US" sz="1200" b="1" dirty="0" smtClean="0">
                <a:solidFill>
                  <a:srgbClr val="9A0650"/>
                </a:solidFill>
                <a:latin typeface="Arial" pitchFamily="34" charset="0"/>
                <a:cs typeface="Arial" pitchFamily="34" charset="0"/>
              </a:rPr>
              <a:t>Dec</a:t>
            </a:r>
            <a:endParaRPr lang="id-ID" sz="1200" b="1" dirty="0">
              <a:solidFill>
                <a:srgbClr val="9A0650"/>
              </a:solidFill>
              <a:latin typeface="Arial" pitchFamily="34" charset="0"/>
              <a:cs typeface="Arial" pitchFamily="34" charset="0"/>
            </a:endParaRPr>
          </a:p>
        </p:txBody>
      </p:sp>
      <p:sp>
        <p:nvSpPr>
          <p:cNvPr id="39" name="TextBox 31"/>
          <p:cNvSpPr txBox="1">
            <a:spLocks noChangeArrowheads="1"/>
          </p:cNvSpPr>
          <p:nvPr/>
        </p:nvSpPr>
        <p:spPr bwMode="auto">
          <a:xfrm>
            <a:off x="792480" y="4140696"/>
            <a:ext cx="68275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1200" b="1" dirty="0" smtClean="0">
                <a:solidFill>
                  <a:srgbClr val="9A0650"/>
                </a:solidFill>
                <a:latin typeface="Arial" pitchFamily="34" charset="0"/>
                <a:cs typeface="Arial" pitchFamily="34" charset="0"/>
              </a:rPr>
              <a:t>Apr</a:t>
            </a:r>
            <a:endParaRPr lang="id-ID" sz="1200" b="1" dirty="0">
              <a:solidFill>
                <a:srgbClr val="9A0650"/>
              </a:solidFill>
              <a:latin typeface="Arial" pitchFamily="34" charset="0"/>
              <a:cs typeface="Arial" pitchFamily="34" charset="0"/>
            </a:endParaRPr>
          </a:p>
        </p:txBody>
      </p:sp>
      <p:sp>
        <p:nvSpPr>
          <p:cNvPr id="40" name="Left Bracket 39"/>
          <p:cNvSpPr/>
          <p:nvPr/>
        </p:nvSpPr>
        <p:spPr>
          <a:xfrm rot="5400000">
            <a:off x="1993313" y="3633644"/>
            <a:ext cx="108928" cy="1812543"/>
          </a:xfrm>
          <a:prstGeom prst="leftBracket">
            <a:avLst/>
          </a:prstGeom>
          <a:ln>
            <a:solidFill>
              <a:srgbClr val="9A06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9A0650"/>
              </a:solidFill>
              <a:latin typeface="Arial" pitchFamily="34" charset="0"/>
              <a:cs typeface="Arial" pitchFamily="34" charset="0"/>
            </a:endParaRPr>
          </a:p>
        </p:txBody>
      </p:sp>
      <p:sp>
        <p:nvSpPr>
          <p:cNvPr id="41" name="Rectangle 40"/>
          <p:cNvSpPr/>
          <p:nvPr/>
        </p:nvSpPr>
        <p:spPr>
          <a:xfrm>
            <a:off x="1403279" y="4367838"/>
            <a:ext cx="905073" cy="230832"/>
          </a:xfrm>
          <a:prstGeom prst="rect">
            <a:avLst/>
          </a:prstGeom>
          <a:solidFill>
            <a:schemeClr val="bg1"/>
          </a:solidFill>
          <a:ln>
            <a:noFill/>
          </a:ln>
        </p:spPr>
        <p:txBody>
          <a:bodyPr wrap="square">
            <a:spAutoFit/>
          </a:bodyPr>
          <a:lstStyle/>
          <a:p>
            <a:pPr algn="ctr"/>
            <a:r>
              <a:rPr lang="en-US" sz="900" b="1" dirty="0" smtClean="0">
                <a:solidFill>
                  <a:srgbClr val="9A0650"/>
                </a:solidFill>
                <a:latin typeface="Arial" pitchFamily="34" charset="0"/>
                <a:cs typeface="Arial" pitchFamily="34" charset="0"/>
              </a:rPr>
              <a:t>Media Camp.</a:t>
            </a:r>
            <a:endParaRPr lang="en-US" sz="900" b="1" dirty="0">
              <a:solidFill>
                <a:srgbClr val="9A0650"/>
              </a:solidFill>
              <a:latin typeface="Arial" pitchFamily="34" charset="0"/>
              <a:cs typeface="Arial" pitchFamily="34" charset="0"/>
            </a:endParaRPr>
          </a:p>
        </p:txBody>
      </p:sp>
      <p:sp>
        <p:nvSpPr>
          <p:cNvPr id="42" name="Left Bracket 41"/>
          <p:cNvSpPr/>
          <p:nvPr/>
        </p:nvSpPr>
        <p:spPr>
          <a:xfrm rot="5400000">
            <a:off x="3889608" y="3134879"/>
            <a:ext cx="108928" cy="3959215"/>
          </a:xfrm>
          <a:prstGeom prst="leftBracket">
            <a:avLst/>
          </a:prstGeom>
          <a:ln>
            <a:solidFill>
              <a:srgbClr val="9A06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9A0650"/>
              </a:solidFill>
              <a:latin typeface="Arial" pitchFamily="34" charset="0"/>
              <a:cs typeface="Arial" pitchFamily="34" charset="0"/>
            </a:endParaRPr>
          </a:p>
        </p:txBody>
      </p:sp>
      <p:sp>
        <p:nvSpPr>
          <p:cNvPr id="43" name="Rectangle 42"/>
          <p:cNvSpPr/>
          <p:nvPr/>
        </p:nvSpPr>
        <p:spPr>
          <a:xfrm>
            <a:off x="3334695" y="4908676"/>
            <a:ext cx="1475147" cy="253916"/>
          </a:xfrm>
          <a:prstGeom prst="rect">
            <a:avLst/>
          </a:prstGeom>
          <a:solidFill>
            <a:schemeClr val="bg1"/>
          </a:solidFill>
          <a:ln>
            <a:noFill/>
          </a:ln>
        </p:spPr>
        <p:txBody>
          <a:bodyPr wrap="square">
            <a:spAutoFit/>
          </a:bodyPr>
          <a:lstStyle/>
          <a:p>
            <a:pPr algn="ctr"/>
            <a:r>
              <a:rPr lang="en-US" sz="1050" b="1" dirty="0" smtClean="0">
                <a:solidFill>
                  <a:srgbClr val="9A0650"/>
                </a:solidFill>
                <a:latin typeface="Arial" pitchFamily="34" charset="0"/>
                <a:cs typeface="Arial" pitchFamily="34" charset="0"/>
              </a:rPr>
              <a:t>Media Camp.</a:t>
            </a:r>
            <a:endParaRPr lang="en-US" sz="1050" b="1" dirty="0">
              <a:solidFill>
                <a:srgbClr val="9A0650"/>
              </a:solidFill>
              <a:latin typeface="Arial" pitchFamily="34" charset="0"/>
              <a:cs typeface="Arial" pitchFamily="34" charset="0"/>
            </a:endParaRPr>
          </a:p>
        </p:txBody>
      </p:sp>
      <p:sp>
        <p:nvSpPr>
          <p:cNvPr id="44" name="Left Bracket 43"/>
          <p:cNvSpPr/>
          <p:nvPr/>
        </p:nvSpPr>
        <p:spPr>
          <a:xfrm rot="5400000">
            <a:off x="4920541" y="3594003"/>
            <a:ext cx="108928" cy="3894653"/>
          </a:xfrm>
          <a:prstGeom prst="leftBracket">
            <a:avLst/>
          </a:prstGeom>
          <a:ln>
            <a:solidFill>
              <a:srgbClr val="9A06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9A0650"/>
              </a:solidFill>
              <a:latin typeface="Arial" pitchFamily="34" charset="0"/>
              <a:cs typeface="Arial" pitchFamily="34" charset="0"/>
            </a:endParaRPr>
          </a:p>
        </p:txBody>
      </p:sp>
      <p:sp>
        <p:nvSpPr>
          <p:cNvPr id="45" name="Rectangle 44"/>
          <p:cNvSpPr/>
          <p:nvPr/>
        </p:nvSpPr>
        <p:spPr>
          <a:xfrm>
            <a:off x="4231268" y="5410200"/>
            <a:ext cx="1475147" cy="253916"/>
          </a:xfrm>
          <a:prstGeom prst="rect">
            <a:avLst/>
          </a:prstGeom>
          <a:solidFill>
            <a:schemeClr val="bg1"/>
          </a:solidFill>
          <a:ln>
            <a:noFill/>
          </a:ln>
        </p:spPr>
        <p:txBody>
          <a:bodyPr wrap="square">
            <a:spAutoFit/>
          </a:bodyPr>
          <a:lstStyle/>
          <a:p>
            <a:pPr algn="ctr"/>
            <a:r>
              <a:rPr lang="en-US" sz="1050" b="1" dirty="0" smtClean="0">
                <a:solidFill>
                  <a:srgbClr val="9A0650"/>
                </a:solidFill>
                <a:latin typeface="Arial" pitchFamily="34" charset="0"/>
                <a:cs typeface="Arial" pitchFamily="34" charset="0"/>
              </a:rPr>
              <a:t>Media Camp.</a:t>
            </a:r>
            <a:endParaRPr lang="en-US" sz="1050" b="1" dirty="0">
              <a:solidFill>
                <a:srgbClr val="9A0650"/>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35633" y="4511611"/>
            <a:ext cx="365760" cy="189914"/>
          </a:xfrm>
          <a:prstGeom prst="rect">
            <a:avLst/>
          </a:prstGeom>
        </p:spPr>
      </p:pic>
      <p:pic>
        <p:nvPicPr>
          <p:cNvPr id="50" name="Picture 4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7396" y="4977256"/>
            <a:ext cx="365760" cy="286977"/>
          </a:xfrm>
          <a:prstGeom prst="rect">
            <a:avLst/>
          </a:prstGeom>
        </p:spPr>
      </p:pic>
      <p:pic>
        <p:nvPicPr>
          <p:cNvPr id="51" name="Picture 5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34200" y="5454508"/>
            <a:ext cx="293280" cy="418194"/>
          </a:xfrm>
          <a:prstGeom prst="rect">
            <a:avLst/>
          </a:prstGeom>
        </p:spPr>
      </p:pic>
    </p:spTree>
    <p:extLst>
      <p:ext uri="{BB962C8B-B14F-4D97-AF65-F5344CB8AC3E}">
        <p14:creationId xmlns="" xmlns:p14="http://schemas.microsoft.com/office/powerpoint/2010/main" val="1802122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707" y="3411524"/>
            <a:ext cx="1374008" cy="1572517"/>
            <a:chOff x="1083003" y="5696641"/>
            <a:chExt cx="1387032" cy="1587425"/>
          </a:xfrm>
        </p:grpSpPr>
        <p:sp>
          <p:nvSpPr>
            <p:cNvPr id="13" name="Oval 12"/>
            <p:cNvSpPr/>
            <p:nvPr/>
          </p:nvSpPr>
          <p:spPr>
            <a:xfrm>
              <a:off x="1083003" y="5897036"/>
              <a:ext cx="1387032" cy="1387030"/>
            </a:xfrm>
            <a:prstGeom prst="ellipse">
              <a:avLst/>
            </a:prstGeom>
            <a:solidFill>
              <a:srgbClr val="9A0650">
                <a:alpha val="4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Arc 24"/>
            <p:cNvSpPr/>
            <p:nvPr/>
          </p:nvSpPr>
          <p:spPr>
            <a:xfrm rot="18979841">
              <a:off x="1103053" y="5696641"/>
              <a:ext cx="1344994" cy="1344993"/>
            </a:xfrm>
            <a:prstGeom prst="arc">
              <a:avLst/>
            </a:prstGeom>
            <a:ln w="19050">
              <a:solidFill>
                <a:srgbClr val="9A06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75000"/>
                    <a:lumOff val="25000"/>
                  </a:schemeClr>
                </a:solidFill>
              </a:endParaRPr>
            </a:p>
          </p:txBody>
        </p:sp>
      </p:grpSp>
      <p:cxnSp>
        <p:nvCxnSpPr>
          <p:cNvPr id="41" name="Straight Connector 40"/>
          <p:cNvCxnSpPr/>
          <p:nvPr/>
        </p:nvCxnSpPr>
        <p:spPr>
          <a:xfrm flipH="1">
            <a:off x="0" y="375886"/>
            <a:ext cx="9144000" cy="0"/>
          </a:xfrm>
          <a:prstGeom prst="line">
            <a:avLst/>
          </a:prstGeom>
          <a:ln w="19050">
            <a:solidFill>
              <a:srgbClr val="9A06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5753"/>
            <a:ext cx="9144000" cy="402248"/>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4" tIns="31652" rIns="63304" bIns="31652" rtlCol="0" anchor="ctr"/>
          <a:lstStyle/>
          <a:p>
            <a:pPr algn="ctr"/>
            <a:endParaRPr lang="en-US" dirty="0"/>
          </a:p>
        </p:txBody>
      </p:sp>
      <p:sp>
        <p:nvSpPr>
          <p:cNvPr id="8" name="Slide Number Placeholder 7"/>
          <p:cNvSpPr>
            <a:spLocks noGrp="1"/>
          </p:cNvSpPr>
          <p:nvPr>
            <p:ph type="sldNum" sz="quarter" idx="12"/>
          </p:nvPr>
        </p:nvSpPr>
        <p:spPr/>
        <p:txBody>
          <a:bodyPr/>
          <a:lstStyle/>
          <a:p>
            <a:pPr algn="ctr">
              <a:defRPr/>
            </a:pPr>
            <a:fld id="{DA9C2231-6C44-40BD-85B2-0720AAD0200A}" type="slidenum">
              <a:rPr lang="en-US">
                <a:solidFill>
                  <a:schemeClr val="bg1"/>
                </a:solidFill>
                <a:latin typeface="PT Sans Narrow" panose="020B0506020203020204" pitchFamily="34" charset="0"/>
                <a:ea typeface="PT Sans Narrow" panose="020B0506020203020204" pitchFamily="34" charset="0"/>
              </a:rPr>
              <a:pPr algn="ctr">
                <a:defRPr/>
              </a:pPr>
              <a:t>13</a:t>
            </a:fld>
            <a:endParaRPr lang="en-US" dirty="0">
              <a:solidFill>
                <a:schemeClr val="bg1"/>
              </a:solidFill>
              <a:latin typeface="PT Sans Narrow" panose="020B0506020203020204" pitchFamily="34" charset="0"/>
              <a:ea typeface="PT Sans Narrow" panose="020B0506020203020204" pitchFamily="34" charset="0"/>
            </a:endParaRPr>
          </a:p>
        </p:txBody>
      </p:sp>
      <p:sp>
        <p:nvSpPr>
          <p:cNvPr id="6" name="TextBox 5"/>
          <p:cNvSpPr txBox="1"/>
          <p:nvPr/>
        </p:nvSpPr>
        <p:spPr>
          <a:xfrm>
            <a:off x="2756555" y="260430"/>
            <a:ext cx="5658628" cy="556365"/>
          </a:xfrm>
          <a:prstGeom prst="rect">
            <a:avLst/>
          </a:prstGeom>
          <a:solidFill>
            <a:schemeClr val="bg1"/>
          </a:solidFill>
        </p:spPr>
        <p:txBody>
          <a:bodyPr wrap="square" lIns="63304" tIns="31652" rIns="63304" bIns="31652" rtlCol="0">
            <a:spAutoFit/>
          </a:bodyPr>
          <a:lstStyle/>
          <a:p>
            <a:pPr lvl="0" algn="justLow" rtl="1"/>
            <a:r>
              <a:rPr lang="ar-SY" sz="1600" b="1" dirty="0">
                <a:solidFill>
                  <a:srgbClr val="AE1264"/>
                </a:solidFill>
                <a:latin typeface="GE SS Two Medium" panose="020A0503020102020204" pitchFamily="18" charset="-78"/>
                <a:ea typeface="GE SS Two Medium" panose="020A0503020102020204" pitchFamily="18" charset="-78"/>
                <a:cs typeface="GE SS Two Medium" panose="020A0503020102020204" pitchFamily="18" charset="-78"/>
              </a:rPr>
              <a:t>تحسين جودة حياة مرضى السرطان وعائلاتهم من خلال الدعم والتأهيل والعلاج المًلطّف</a:t>
            </a:r>
          </a:p>
        </p:txBody>
      </p:sp>
      <p:sp>
        <p:nvSpPr>
          <p:cNvPr id="9" name="TextBox 8"/>
          <p:cNvSpPr txBox="1"/>
          <p:nvPr/>
        </p:nvSpPr>
        <p:spPr>
          <a:xfrm>
            <a:off x="457200" y="777891"/>
            <a:ext cx="8229600" cy="632604"/>
          </a:xfrm>
          <a:prstGeom prst="rect">
            <a:avLst/>
          </a:prstGeom>
          <a:noFill/>
        </p:spPr>
        <p:txBody>
          <a:bodyPr wrap="square" lIns="63304" tIns="31652" rIns="63304" bIns="31652" rtlCol="0">
            <a:spAutoFit/>
          </a:bodyPr>
          <a:lstStyle/>
          <a:p>
            <a:pPr lvl="0" algn="justLow" rtl="1">
              <a:lnSpc>
                <a:spcPct val="200000"/>
              </a:lnSpc>
              <a:defRPr/>
            </a:pPr>
            <a:r>
              <a:rPr lang="ar-SY" sz="1000"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تتطلّع اللجنة إلى خلق الفرص المُساهمة في إنقاص نسب الوفيات بسبب السرطان من خلال وضع استراتيجيات مُجتمعية لرفع مستوى الوعي بالكشف المُبكّر عن السرطان، جنباً إلى جنب مع رفع القدرة الاستيعابية للمراكز الحالية وافتتاح مراكز جديدة تُخدّم كافة المرضى بجودة عالية ومعايير عالمية </a:t>
            </a:r>
          </a:p>
        </p:txBody>
      </p:sp>
      <p:graphicFrame>
        <p:nvGraphicFramePr>
          <p:cNvPr id="11" name="Table 10"/>
          <p:cNvGraphicFramePr>
            <a:graphicFrameLocks noGrp="1"/>
          </p:cNvGraphicFramePr>
          <p:nvPr>
            <p:extLst>
              <p:ext uri="{D42A27DB-BD31-4B8C-83A1-F6EECF244321}">
                <p14:modId xmlns="" xmlns:p14="http://schemas.microsoft.com/office/powerpoint/2010/main" val="86669143"/>
              </p:ext>
            </p:extLst>
          </p:nvPr>
        </p:nvGraphicFramePr>
        <p:xfrm>
          <a:off x="457200" y="1527557"/>
          <a:ext cx="8229601" cy="1031654"/>
        </p:xfrm>
        <a:graphic>
          <a:graphicData uri="http://schemas.openxmlformats.org/drawingml/2006/table">
            <a:tbl>
              <a:tblPr firstRow="1" bandRow="1">
                <a:tableStyleId>{5C22544A-7EE6-4342-B048-85BDC9FD1C3A}</a:tableStyleId>
              </a:tblPr>
              <a:tblGrid>
                <a:gridCol w="7431764">
                  <a:extLst>
                    <a:ext uri="{9D8B030D-6E8A-4147-A177-3AD203B41FA5}">
                      <a16:colId xmlns="" xmlns:a16="http://schemas.microsoft.com/office/drawing/2014/main" val="2665212803"/>
                    </a:ext>
                  </a:extLst>
                </a:gridCol>
                <a:gridCol w="797837">
                  <a:extLst>
                    <a:ext uri="{9D8B030D-6E8A-4147-A177-3AD203B41FA5}">
                      <a16:colId xmlns="" xmlns:a16="http://schemas.microsoft.com/office/drawing/2014/main" val="2843166235"/>
                    </a:ext>
                  </a:extLst>
                </a:gridCol>
              </a:tblGrid>
              <a:tr h="284871">
                <a:tc>
                  <a:txBody>
                    <a:bodyPr/>
                    <a:lstStyle/>
                    <a:p>
                      <a:pPr algn="justLow" rtl="1">
                        <a:lnSpc>
                          <a:spcPct val="150000"/>
                        </a:lnSpc>
                      </a:pPr>
                      <a:r>
                        <a:rPr lang="ar-SA" sz="11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إنقاص مُعدّلات الكشف المُت</a:t>
                      </a:r>
                      <a:r>
                        <a:rPr lang="ar-SY" sz="11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أ</a:t>
                      </a:r>
                      <a:r>
                        <a:rPr lang="ar-SA" sz="11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خر لحالات السرطان</a:t>
                      </a:r>
                      <a:endParaRPr lang="en-US" sz="11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5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3.1</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93203228"/>
                  </a:ext>
                </a:extLst>
              </a:tr>
              <a:tr h="402126">
                <a:tc>
                  <a:txBody>
                    <a:bodyPr/>
                    <a:lstStyle/>
                    <a:p>
                      <a:pPr algn="justLow" rtl="1">
                        <a:lnSpc>
                          <a:spcPct val="150000"/>
                        </a:lnSpc>
                      </a:pPr>
                      <a:r>
                        <a:rPr lang="ar-SA" sz="11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تقليص الزمن بين التشخيص والعلاج</a:t>
                      </a:r>
                      <a:endParaRPr lang="en-US" sz="11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5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3.2</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4869660"/>
                  </a:ext>
                </a:extLst>
              </a:tr>
              <a:tr h="284871">
                <a:tc>
                  <a:txBody>
                    <a:bodyPr/>
                    <a:lstStyle/>
                    <a:p>
                      <a:pPr algn="justLow" rtl="1">
                        <a:lnSpc>
                          <a:spcPct val="150000"/>
                        </a:lnSpc>
                      </a:pPr>
                      <a:r>
                        <a:rPr lang="ar-SA" sz="11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زيادة نسبة مرضى السرطان ممن يتلقون الم</a:t>
                      </a:r>
                      <a:r>
                        <a:rPr lang="ar-SY" sz="11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100" b="1" dirty="0" err="1"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عالجة</a:t>
                      </a:r>
                      <a:r>
                        <a:rPr lang="ar-SA" sz="11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 الم</a:t>
                      </a:r>
                      <a:r>
                        <a:rPr lang="ar-SY" sz="11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100" b="1" dirty="0" err="1"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ناسبة</a:t>
                      </a:r>
                      <a:r>
                        <a:rPr lang="ar-SA" sz="11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 كما نصت عليه الم</a:t>
                      </a:r>
                      <a:r>
                        <a:rPr lang="ar-SY" sz="11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100" b="1" dirty="0" err="1"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رشدات</a:t>
                      </a:r>
                      <a:r>
                        <a:rPr lang="ar-SA" sz="11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 العلاجية الوطنية</a:t>
                      </a:r>
                      <a:endParaRPr lang="en-US" sz="11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5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3.3</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90208066"/>
                  </a:ext>
                </a:extLst>
              </a:tr>
            </a:tbl>
          </a:graphicData>
        </a:graphic>
      </p:graphicFrame>
      <p:sp>
        <p:nvSpPr>
          <p:cNvPr id="22" name="Rectangle 21"/>
          <p:cNvSpPr/>
          <p:nvPr/>
        </p:nvSpPr>
        <p:spPr>
          <a:xfrm>
            <a:off x="1583371" y="4157229"/>
            <a:ext cx="1133337" cy="217810"/>
          </a:xfrm>
          <a:prstGeom prst="rect">
            <a:avLst/>
          </a:prstGeom>
        </p:spPr>
        <p:txBody>
          <a:bodyPr wrap="square" lIns="63304" tIns="31652" rIns="63304" bIns="31652">
            <a:spAutoFit/>
          </a:bodyPr>
          <a:lstStyle/>
          <a:p>
            <a:pPr algn="ctr"/>
            <a:r>
              <a:rPr lang="en-US" sz="1000" dirty="0">
                <a:solidFill>
                  <a:schemeClr val="bg1"/>
                </a:solidFill>
                <a:latin typeface="BankGothic Lt BT" panose="020B0607020203060204" pitchFamily="34" charset="0"/>
                <a:ea typeface="GE SS Two Light" panose="020A0503020102020204" pitchFamily="18" charset="-78"/>
                <a:cs typeface="GE SS Two Light" panose="020A0503020102020204" pitchFamily="18" charset="-78"/>
              </a:rPr>
              <a:t>Palliative Care</a:t>
            </a:r>
            <a:endParaRPr lang="en-US" sz="1000" dirty="0">
              <a:solidFill>
                <a:schemeClr val="bg1"/>
              </a:solidFill>
              <a:latin typeface="BankGothic Lt BT" panose="020B0607020203060204" pitchFamily="34" charset="0"/>
            </a:endParaRPr>
          </a:p>
        </p:txBody>
      </p:sp>
      <p:cxnSp>
        <p:nvCxnSpPr>
          <p:cNvPr id="31" name="Straight Connector 30"/>
          <p:cNvCxnSpPr/>
          <p:nvPr/>
        </p:nvCxnSpPr>
        <p:spPr>
          <a:xfrm>
            <a:off x="3340064" y="5041542"/>
            <a:ext cx="0" cy="381496"/>
          </a:xfrm>
          <a:prstGeom prst="line">
            <a:avLst/>
          </a:prstGeom>
          <a:ln w="19050">
            <a:solidFill>
              <a:srgbClr val="9A065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000760" y="2643181"/>
            <a:ext cx="3000396" cy="1141140"/>
          </a:xfrm>
          <a:prstGeom prst="rect">
            <a:avLst/>
          </a:prstGeom>
        </p:spPr>
        <p:txBody>
          <a:bodyPr wrap="square" lIns="63304" tIns="31652" rIns="63304" bIns="31652">
            <a:spAutoFit/>
          </a:bodyPr>
          <a:lstStyle/>
          <a:p>
            <a:pPr algn="justLow" rtl="1"/>
            <a:r>
              <a:rPr lang="ar-SY" sz="1400" b="1" dirty="0">
                <a:solidFill>
                  <a:srgbClr val="002060"/>
                </a:solidFill>
                <a:latin typeface="Abel" panose="02000506030000020004" pitchFamily="2" charset="0"/>
                <a:ea typeface="GE SS Two Light" panose="020A0503020102020204" pitchFamily="18" charset="-78"/>
                <a:cs typeface="GE SS Two Light" panose="020A0503020102020204" pitchFamily="18" charset="-78"/>
              </a:rPr>
              <a:t>بي</a:t>
            </a:r>
            <a:r>
              <a:rPr lang="ar-SY" sz="1400" b="1" dirty="0">
                <a:solidFill>
                  <a:srgbClr val="7030A0"/>
                </a:solidFill>
                <a:latin typeface="Abel" panose="02000506030000020004" pitchFamily="2" charset="0"/>
                <a:ea typeface="GE SS Two Light" panose="020A0503020102020204" pitchFamily="18" charset="-78"/>
                <a:cs typeface="GE SS Two Light" panose="020A0503020102020204" pitchFamily="18" charset="-78"/>
              </a:rPr>
              <a:t>ّنت الإحصائيات أن نسبة المرضى ممن بحاجة لعلاج كيماوي هي أكبر من أولئك ممن بحاجة لعلاج شعاعي بالإضافة إلى ان أولئك الذين يستثمرون المشفى النهاري أكبر من المرضى ممن يضطرون للإقامة في المشفى</a:t>
            </a:r>
            <a:endParaRPr lang="en-US" sz="1400" b="1" dirty="0">
              <a:solidFill>
                <a:srgbClr val="7030A0"/>
              </a:solidFill>
            </a:endParaRPr>
          </a:p>
        </p:txBody>
      </p:sp>
      <p:sp>
        <p:nvSpPr>
          <p:cNvPr id="34" name="Left Bracket 33"/>
          <p:cNvSpPr/>
          <p:nvPr/>
        </p:nvSpPr>
        <p:spPr>
          <a:xfrm rot="16200000">
            <a:off x="4521656" y="2876826"/>
            <a:ext cx="198957" cy="6638054"/>
          </a:xfrm>
          <a:prstGeom prst="leftBracket">
            <a:avLst/>
          </a:prstGeom>
          <a:ln>
            <a:solidFill>
              <a:srgbClr val="9A0650"/>
            </a:solidFill>
          </a:ln>
        </p:spPr>
        <p:style>
          <a:lnRef idx="1">
            <a:schemeClr val="accent1"/>
          </a:lnRef>
          <a:fillRef idx="0">
            <a:schemeClr val="accent1"/>
          </a:fillRef>
          <a:effectRef idx="0">
            <a:schemeClr val="accent1"/>
          </a:effectRef>
          <a:fontRef idx="minor">
            <a:schemeClr val="tx1"/>
          </a:fontRef>
        </p:style>
        <p:txBody>
          <a:bodyPr lIns="63304" tIns="31652" rIns="63304" bIns="31652" rtlCol="0" anchor="ctr"/>
          <a:lstStyle/>
          <a:p>
            <a:pPr algn="ctr"/>
            <a:endParaRPr lang="en-US">
              <a:solidFill>
                <a:schemeClr val="tx1">
                  <a:lumMod val="75000"/>
                  <a:lumOff val="25000"/>
                </a:schemeClr>
              </a:solidFill>
            </a:endParaRPr>
          </a:p>
        </p:txBody>
      </p:sp>
      <p:sp>
        <p:nvSpPr>
          <p:cNvPr id="35" name="Rectangle 34"/>
          <p:cNvSpPr/>
          <p:nvPr/>
        </p:nvSpPr>
        <p:spPr>
          <a:xfrm>
            <a:off x="4754952" y="5423038"/>
            <a:ext cx="2460254" cy="802586"/>
          </a:xfrm>
          <a:prstGeom prst="rect">
            <a:avLst/>
          </a:prstGeom>
        </p:spPr>
        <p:txBody>
          <a:bodyPr wrap="square" lIns="63304" tIns="31652" rIns="63304" bIns="31652">
            <a:spAutoFit/>
          </a:bodyPr>
          <a:lstStyle/>
          <a:p>
            <a:pPr algn="justLow" rtl="1"/>
            <a:r>
              <a:rPr lang="ar-SY" sz="1200" b="1" dirty="0">
                <a:solidFill>
                  <a:schemeClr val="tx1">
                    <a:lumMod val="95000"/>
                    <a:lumOff val="5000"/>
                  </a:schemeClr>
                </a:solidFill>
                <a:latin typeface="Abel" panose="02000506030000020004" pitchFamily="2" charset="0"/>
                <a:ea typeface="GE SS Two Light" panose="020A0503020102020204" pitchFamily="18" charset="-78"/>
                <a:cs typeface="GE SS Two Light" panose="020A0503020102020204" pitchFamily="18" charset="-78"/>
              </a:rPr>
              <a:t>حسب الدراسات العالمية يجب أن يتوافر جهاز علاج شعاعي واحد لكل مليون نسمة في الدولة</a:t>
            </a:r>
          </a:p>
          <a:p>
            <a:pPr algn="justLow" rtl="1"/>
            <a:r>
              <a:rPr lang="ar-SY" sz="1200" b="1" dirty="0">
                <a:solidFill>
                  <a:schemeClr val="tx1">
                    <a:lumMod val="95000"/>
                    <a:lumOff val="5000"/>
                  </a:schemeClr>
                </a:solidFill>
                <a:latin typeface="Abel" panose="02000506030000020004" pitchFamily="2" charset="0"/>
                <a:ea typeface="GE SS Two Light" panose="020A0503020102020204" pitchFamily="18" charset="-78"/>
                <a:cs typeface="GE SS Two Light" panose="020A0503020102020204" pitchFamily="18" charset="-78"/>
              </a:rPr>
              <a:t>ولتكامل العلاج يجب أن يتوافر بالمركز الوطنية العلاج الشعاعي إلى جانب الكيماوي</a:t>
            </a:r>
            <a:endParaRPr lang="en-US" sz="1200" b="1" dirty="0">
              <a:solidFill>
                <a:schemeClr val="tx1">
                  <a:lumMod val="95000"/>
                  <a:lumOff val="5000"/>
                </a:schemeClr>
              </a:solidFill>
            </a:endParaRPr>
          </a:p>
        </p:txBody>
      </p:sp>
      <p:sp>
        <p:nvSpPr>
          <p:cNvPr id="36" name="Rectangle 35"/>
          <p:cNvSpPr/>
          <p:nvPr/>
        </p:nvSpPr>
        <p:spPr>
          <a:xfrm>
            <a:off x="3500430" y="2643182"/>
            <a:ext cx="2143140" cy="802586"/>
          </a:xfrm>
          <a:prstGeom prst="rect">
            <a:avLst/>
          </a:prstGeom>
        </p:spPr>
        <p:txBody>
          <a:bodyPr wrap="square" lIns="63304" tIns="31652" rIns="63304" bIns="31652">
            <a:spAutoFit/>
          </a:bodyPr>
          <a:lstStyle/>
          <a:p>
            <a:pPr algn="justLow" rtl="1"/>
            <a:r>
              <a:rPr lang="ar-SY" sz="1200" b="1" dirty="0">
                <a:solidFill>
                  <a:srgbClr val="0070C0"/>
                </a:solidFill>
                <a:latin typeface="Abel" panose="02000506030000020004" pitchFamily="2" charset="0"/>
                <a:ea typeface="GE SS Two Light" panose="020A0503020102020204" pitchFamily="18" charset="-78"/>
                <a:cs typeface="GE SS Two Light" panose="020A0503020102020204" pitchFamily="18" charset="-78"/>
              </a:rPr>
              <a:t>وجود مخبر للتشريح المرضي مرجعي في المراكز الوطنية يُساعد على استكمال الدائرة للمركز والحصول على دراسات وإحصائيات للخزعات بشكل وطني</a:t>
            </a:r>
            <a:endParaRPr lang="en-US" sz="1200" b="1" dirty="0">
              <a:solidFill>
                <a:srgbClr val="0070C0"/>
              </a:solidFill>
            </a:endParaRPr>
          </a:p>
        </p:txBody>
      </p:sp>
      <p:sp>
        <p:nvSpPr>
          <p:cNvPr id="37" name="Rectangle 36"/>
          <p:cNvSpPr/>
          <p:nvPr/>
        </p:nvSpPr>
        <p:spPr>
          <a:xfrm>
            <a:off x="2214546" y="5506168"/>
            <a:ext cx="2000264" cy="617920"/>
          </a:xfrm>
          <a:prstGeom prst="rect">
            <a:avLst/>
          </a:prstGeom>
        </p:spPr>
        <p:txBody>
          <a:bodyPr wrap="square" lIns="63304" tIns="31652" rIns="63304" bIns="31652">
            <a:spAutoFit/>
          </a:bodyPr>
          <a:lstStyle/>
          <a:p>
            <a:pPr algn="justLow" rtl="1"/>
            <a:r>
              <a:rPr lang="ar-SY" sz="1200" b="1" dirty="0">
                <a:solidFill>
                  <a:srgbClr val="C00000"/>
                </a:solidFill>
                <a:latin typeface="Abel" panose="02000506030000020004" pitchFamily="2" charset="0"/>
                <a:ea typeface="GE SS Two Light" panose="020A0503020102020204" pitchFamily="18" charset="-78"/>
                <a:cs typeface="GE SS Two Light" panose="020A0503020102020204" pitchFamily="18" charset="-78"/>
              </a:rPr>
              <a:t>يُعتبر زرع نقي العظم من أهم مكونات المراكز الوطنية ويُشكّل خطوة كبيرة وهامة لعلاج بعض أنواع السرطانات </a:t>
            </a:r>
            <a:endParaRPr lang="en-US" sz="1200" b="1" dirty="0">
              <a:solidFill>
                <a:srgbClr val="C00000"/>
              </a:solidFill>
            </a:endParaRPr>
          </a:p>
        </p:txBody>
      </p:sp>
      <p:sp>
        <p:nvSpPr>
          <p:cNvPr id="38" name="Rectangle 37"/>
          <p:cNvSpPr/>
          <p:nvPr/>
        </p:nvSpPr>
        <p:spPr>
          <a:xfrm>
            <a:off x="500034" y="2428868"/>
            <a:ext cx="2427451" cy="925697"/>
          </a:xfrm>
          <a:prstGeom prst="rect">
            <a:avLst/>
          </a:prstGeom>
        </p:spPr>
        <p:txBody>
          <a:bodyPr wrap="square" lIns="63304" tIns="31652" rIns="63304" bIns="31652">
            <a:spAutoFit/>
          </a:bodyPr>
          <a:lstStyle/>
          <a:p>
            <a:pPr algn="justLow" rtl="1"/>
            <a:r>
              <a:rPr lang="en-US" sz="1200" b="1" dirty="0">
                <a:solidFill>
                  <a:schemeClr val="accent6">
                    <a:lumMod val="75000"/>
                  </a:schemeClr>
                </a:solidFill>
                <a:latin typeface="Abel" panose="02000506030000020004" pitchFamily="2" charset="0"/>
                <a:ea typeface="GE SS Two Light" panose="020A0503020102020204" pitchFamily="18" charset="-78"/>
                <a:cs typeface="GE SS Two Light" panose="020A0503020102020204" pitchFamily="18" charset="-78"/>
              </a:rPr>
              <a:t>1</a:t>
            </a:r>
            <a:r>
              <a:rPr lang="en-US" sz="1400" b="1" dirty="0">
                <a:solidFill>
                  <a:schemeClr val="accent6">
                    <a:lumMod val="75000"/>
                  </a:schemeClr>
                </a:solidFill>
                <a:latin typeface="Abel" panose="02000506030000020004" pitchFamily="2" charset="0"/>
                <a:ea typeface="GE SS Two Light" panose="020A0503020102020204" pitchFamily="18" charset="-78"/>
                <a:cs typeface="GE SS Two Light" panose="020A0503020102020204" pitchFamily="18" charset="-78"/>
              </a:rPr>
              <a:t>4</a:t>
            </a:r>
            <a:r>
              <a:rPr lang="ar-SY" sz="1400" b="1" dirty="0">
                <a:solidFill>
                  <a:schemeClr val="accent6">
                    <a:lumMod val="75000"/>
                  </a:schemeClr>
                </a:solidFill>
                <a:latin typeface="Abel" panose="02000506030000020004" pitchFamily="2" charset="0"/>
                <a:ea typeface="GE SS Two Light" panose="020A0503020102020204" pitchFamily="18" charset="-78"/>
                <a:cs typeface="GE SS Two Light" panose="020A0503020102020204" pitchFamily="18" charset="-78"/>
              </a:rPr>
              <a:t>% فقط ممن بحاجة لعلاج مُلطّف يحصلون عليه، ويُعتبر هام جداً</a:t>
            </a:r>
            <a:r>
              <a:rPr lang="en-US" sz="1400" b="1" dirty="0">
                <a:solidFill>
                  <a:schemeClr val="accent6">
                    <a:lumMod val="75000"/>
                  </a:schemeClr>
                </a:solidFill>
                <a:latin typeface="Abel" panose="02000506030000020004" pitchFamily="2" charset="0"/>
                <a:ea typeface="GE SS Two Light" panose="020A0503020102020204" pitchFamily="18" charset="-78"/>
                <a:cs typeface="GE SS Two Light" panose="020A0503020102020204" pitchFamily="18" charset="-78"/>
              </a:rPr>
              <a:t> </a:t>
            </a:r>
            <a:r>
              <a:rPr lang="ar-SY" sz="1400" b="1" dirty="0">
                <a:solidFill>
                  <a:schemeClr val="accent6">
                    <a:lumMod val="75000"/>
                  </a:schemeClr>
                </a:solidFill>
                <a:latin typeface="Abel" panose="02000506030000020004" pitchFamily="2" charset="0"/>
                <a:ea typeface="GE SS Two Light" panose="020A0503020102020204" pitchFamily="18" charset="-78"/>
                <a:cs typeface="GE SS Two Light" panose="020A0503020102020204" pitchFamily="18" charset="-78"/>
              </a:rPr>
              <a:t> لتحسين نوعية حياة المرضى وأُسرهم سواء الجسدي أو النفسي أو الروحي</a:t>
            </a:r>
            <a:endParaRPr lang="en-US" sz="1400" b="1" dirty="0">
              <a:solidFill>
                <a:schemeClr val="accent6">
                  <a:lumMod val="75000"/>
                </a:schemeClr>
              </a:solidFill>
            </a:endParaRPr>
          </a:p>
        </p:txBody>
      </p:sp>
      <p:sp>
        <p:nvSpPr>
          <p:cNvPr id="39" name="Rectangle 38"/>
          <p:cNvSpPr/>
          <p:nvPr/>
        </p:nvSpPr>
        <p:spPr>
          <a:xfrm>
            <a:off x="3298904" y="6179268"/>
            <a:ext cx="2290296" cy="217810"/>
          </a:xfrm>
          <a:prstGeom prst="rect">
            <a:avLst/>
          </a:prstGeom>
          <a:solidFill>
            <a:schemeClr val="bg1"/>
          </a:solidFill>
        </p:spPr>
        <p:txBody>
          <a:bodyPr wrap="none" lIns="63304" tIns="31652" rIns="63304" bIns="31652">
            <a:spAutoFit/>
          </a:bodyPr>
          <a:lstStyle/>
          <a:p>
            <a:r>
              <a:rPr lang="en-US" sz="1000" b="1" dirty="0">
                <a:solidFill>
                  <a:srgbClr val="9A0650"/>
                </a:solidFill>
                <a:latin typeface="BankGothic Lt BT" panose="020B0607020203060204" pitchFamily="34" charset="0"/>
                <a:ea typeface="GE SS Two Light" panose="020A0503020102020204" pitchFamily="18" charset="-78"/>
                <a:cs typeface="GE SS Two Light" panose="020A0503020102020204" pitchFamily="18" charset="-78"/>
              </a:rPr>
              <a:t>National Cancer Center Component</a:t>
            </a:r>
            <a:endParaRPr lang="en-US" sz="1000" b="1" dirty="0">
              <a:solidFill>
                <a:srgbClr val="9A0650"/>
              </a:solidFill>
              <a:latin typeface="BankGothic Lt BT" panose="020B0607020203060204" pitchFamily="34" charset="0"/>
            </a:endParaRPr>
          </a:p>
        </p:txBody>
      </p:sp>
      <p:sp>
        <p:nvSpPr>
          <p:cNvPr id="40" name="Rectangle 39"/>
          <p:cNvSpPr/>
          <p:nvPr/>
        </p:nvSpPr>
        <p:spPr>
          <a:xfrm>
            <a:off x="8439802" y="221406"/>
            <a:ext cx="256085" cy="340921"/>
          </a:xfrm>
          <a:prstGeom prst="rect">
            <a:avLst/>
          </a:prstGeom>
          <a:solidFill>
            <a:schemeClr val="bg1"/>
          </a:solidFill>
        </p:spPr>
        <p:txBody>
          <a:bodyPr wrap="none" lIns="63304" tIns="31652" rIns="63304" bIns="31652">
            <a:spAutoFit/>
          </a:bodyPr>
          <a:lstStyle/>
          <a:p>
            <a:r>
              <a:rPr lang="en-US" dirty="0">
                <a:solidFill>
                  <a:srgbClr val="9A0650"/>
                </a:solidFill>
                <a:latin typeface="BankGothic Lt BT" panose="020B0607020203060204" pitchFamily="34" charset="0"/>
                <a:ea typeface="GE SS Two Light" panose="020A0503020102020204" pitchFamily="18" charset="-78"/>
                <a:cs typeface="GE SS Two Light" panose="020A0503020102020204" pitchFamily="18" charset="-78"/>
              </a:rPr>
              <a:t>3</a:t>
            </a:r>
            <a:endParaRPr lang="en-US" dirty="0">
              <a:solidFill>
                <a:srgbClr val="9A0650"/>
              </a:solidFill>
            </a:endParaRPr>
          </a:p>
        </p:txBody>
      </p:sp>
      <p:grpSp>
        <p:nvGrpSpPr>
          <p:cNvPr id="3" name="Group 41"/>
          <p:cNvGrpSpPr/>
          <p:nvPr/>
        </p:nvGrpSpPr>
        <p:grpSpPr>
          <a:xfrm>
            <a:off x="2676942" y="3663901"/>
            <a:ext cx="1374008" cy="1535558"/>
            <a:chOff x="1083003" y="5897036"/>
            <a:chExt cx="1387032" cy="1550115"/>
          </a:xfrm>
        </p:grpSpPr>
        <p:sp>
          <p:nvSpPr>
            <p:cNvPr id="43" name="Oval 42"/>
            <p:cNvSpPr/>
            <p:nvPr/>
          </p:nvSpPr>
          <p:spPr>
            <a:xfrm>
              <a:off x="1083003" y="5897036"/>
              <a:ext cx="1387032" cy="1387030"/>
            </a:xfrm>
            <a:prstGeom prst="ellipse">
              <a:avLst/>
            </a:prstGeom>
            <a:solidFill>
              <a:srgbClr val="9A0650">
                <a:alpha val="4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4" name="Arc 43"/>
            <p:cNvSpPr/>
            <p:nvPr/>
          </p:nvSpPr>
          <p:spPr>
            <a:xfrm rot="8100000">
              <a:off x="1103052" y="6102158"/>
              <a:ext cx="1344994" cy="1344993"/>
            </a:xfrm>
            <a:prstGeom prst="arc">
              <a:avLst/>
            </a:prstGeom>
            <a:ln w="19050">
              <a:solidFill>
                <a:srgbClr val="9A06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75000"/>
                    <a:lumOff val="25000"/>
                  </a:schemeClr>
                </a:solidFill>
              </a:endParaRPr>
            </a:p>
          </p:txBody>
        </p:sp>
      </p:grpSp>
      <p:sp>
        <p:nvSpPr>
          <p:cNvPr id="46" name="Rectangle 45"/>
          <p:cNvSpPr/>
          <p:nvPr/>
        </p:nvSpPr>
        <p:spPr>
          <a:xfrm>
            <a:off x="2731957" y="4085315"/>
            <a:ext cx="1239893" cy="371699"/>
          </a:xfrm>
          <a:prstGeom prst="rect">
            <a:avLst/>
          </a:prstGeom>
        </p:spPr>
        <p:txBody>
          <a:bodyPr wrap="square" lIns="63304" tIns="31652" rIns="63304" bIns="31652">
            <a:spAutoFit/>
          </a:bodyPr>
          <a:lstStyle/>
          <a:p>
            <a:pPr algn="ctr"/>
            <a:r>
              <a:rPr lang="en-US" sz="1000" dirty="0">
                <a:solidFill>
                  <a:schemeClr val="bg1"/>
                </a:solidFill>
                <a:latin typeface="BankGothic Lt BT" panose="020B0607020203060204" pitchFamily="34" charset="0"/>
                <a:ea typeface="GE SS Two Light" panose="020A0503020102020204" pitchFamily="18" charset="-78"/>
                <a:cs typeface="GE SS Two Light" panose="020A0503020102020204" pitchFamily="18" charset="-78"/>
              </a:rPr>
              <a:t>Bone marrow transplantation</a:t>
            </a:r>
            <a:endParaRPr lang="en-US" sz="1000" dirty="0">
              <a:solidFill>
                <a:schemeClr val="bg1"/>
              </a:solidFill>
              <a:latin typeface="BankGothic Lt BT" panose="020B0607020203060204" pitchFamily="34" charset="0"/>
            </a:endParaRPr>
          </a:p>
        </p:txBody>
      </p:sp>
      <p:grpSp>
        <p:nvGrpSpPr>
          <p:cNvPr id="4" name="Group 49"/>
          <p:cNvGrpSpPr/>
          <p:nvPr/>
        </p:nvGrpSpPr>
        <p:grpSpPr>
          <a:xfrm>
            <a:off x="5103919" y="3669075"/>
            <a:ext cx="1374008" cy="1616065"/>
            <a:chOff x="1083003" y="5897036"/>
            <a:chExt cx="1387032" cy="1631385"/>
          </a:xfrm>
        </p:grpSpPr>
        <p:sp>
          <p:nvSpPr>
            <p:cNvPr id="51" name="Oval 50"/>
            <p:cNvSpPr/>
            <p:nvPr/>
          </p:nvSpPr>
          <p:spPr>
            <a:xfrm>
              <a:off x="1083003" y="5897036"/>
              <a:ext cx="1387032" cy="1387030"/>
            </a:xfrm>
            <a:prstGeom prst="ellipse">
              <a:avLst/>
            </a:prstGeom>
            <a:solidFill>
              <a:srgbClr val="9A0650">
                <a:alpha val="4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2" name="Arc 51"/>
            <p:cNvSpPr/>
            <p:nvPr/>
          </p:nvSpPr>
          <p:spPr>
            <a:xfrm rot="8100000">
              <a:off x="1103052" y="6183428"/>
              <a:ext cx="1344994" cy="1344993"/>
            </a:xfrm>
            <a:prstGeom prst="arc">
              <a:avLst/>
            </a:prstGeom>
            <a:ln w="19050">
              <a:solidFill>
                <a:srgbClr val="9A06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75000"/>
                    <a:lumOff val="25000"/>
                  </a:schemeClr>
                </a:solidFill>
              </a:endParaRPr>
            </a:p>
          </p:txBody>
        </p:sp>
      </p:grpSp>
      <p:grpSp>
        <p:nvGrpSpPr>
          <p:cNvPr id="5" name="Group 52"/>
          <p:cNvGrpSpPr/>
          <p:nvPr/>
        </p:nvGrpSpPr>
        <p:grpSpPr>
          <a:xfrm>
            <a:off x="3908422" y="3422905"/>
            <a:ext cx="1374008" cy="1561823"/>
            <a:chOff x="1083003" y="5707437"/>
            <a:chExt cx="1387032" cy="1576629"/>
          </a:xfrm>
        </p:grpSpPr>
        <p:sp>
          <p:nvSpPr>
            <p:cNvPr id="54" name="Oval 53"/>
            <p:cNvSpPr/>
            <p:nvPr/>
          </p:nvSpPr>
          <p:spPr>
            <a:xfrm>
              <a:off x="1083003" y="5897036"/>
              <a:ext cx="1387032" cy="1387030"/>
            </a:xfrm>
            <a:prstGeom prst="ellipse">
              <a:avLst/>
            </a:prstGeom>
            <a:solidFill>
              <a:srgbClr val="9A0650">
                <a:alpha val="4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5" name="Arc 54"/>
            <p:cNvSpPr/>
            <p:nvPr/>
          </p:nvSpPr>
          <p:spPr>
            <a:xfrm rot="18979841">
              <a:off x="1103052" y="5707437"/>
              <a:ext cx="1344994" cy="1344993"/>
            </a:xfrm>
            <a:prstGeom prst="arc">
              <a:avLst/>
            </a:prstGeom>
            <a:ln w="19050">
              <a:solidFill>
                <a:srgbClr val="9A06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75000"/>
                    <a:lumOff val="25000"/>
                  </a:schemeClr>
                </a:solidFill>
              </a:endParaRPr>
            </a:p>
          </p:txBody>
        </p:sp>
      </p:grpSp>
      <p:sp>
        <p:nvSpPr>
          <p:cNvPr id="20" name="Rectangle 19"/>
          <p:cNvSpPr/>
          <p:nvPr/>
        </p:nvSpPr>
        <p:spPr>
          <a:xfrm>
            <a:off x="3924585" y="4077705"/>
            <a:ext cx="1216542" cy="371699"/>
          </a:xfrm>
          <a:prstGeom prst="rect">
            <a:avLst/>
          </a:prstGeom>
        </p:spPr>
        <p:txBody>
          <a:bodyPr wrap="square" lIns="63304" tIns="31652" rIns="63304" bIns="31652">
            <a:spAutoFit/>
          </a:bodyPr>
          <a:lstStyle/>
          <a:p>
            <a:pPr algn="ctr"/>
            <a:r>
              <a:rPr lang="en-US" sz="1000" dirty="0">
                <a:solidFill>
                  <a:schemeClr val="bg1"/>
                </a:solidFill>
                <a:latin typeface="BankGothic Lt BT" panose="020B0607020203060204" pitchFamily="34" charset="0"/>
                <a:ea typeface="GE SS Two Light" panose="020A0503020102020204" pitchFamily="18" charset="-78"/>
                <a:cs typeface="GE SS Two Light" panose="020A0503020102020204" pitchFamily="18" charset="-78"/>
              </a:rPr>
              <a:t>Pathology $Molecular Lab</a:t>
            </a:r>
            <a:endParaRPr lang="en-US" sz="1000" dirty="0">
              <a:solidFill>
                <a:schemeClr val="bg1"/>
              </a:solidFill>
              <a:latin typeface="BankGothic Lt BT" panose="020B0607020203060204" pitchFamily="34" charset="0"/>
            </a:endParaRPr>
          </a:p>
        </p:txBody>
      </p:sp>
      <p:cxnSp>
        <p:nvCxnSpPr>
          <p:cNvPr id="56" name="Straight Connector 55"/>
          <p:cNvCxnSpPr/>
          <p:nvPr/>
        </p:nvCxnSpPr>
        <p:spPr>
          <a:xfrm>
            <a:off x="4610785" y="3222947"/>
            <a:ext cx="0" cy="382931"/>
          </a:xfrm>
          <a:prstGeom prst="line">
            <a:avLst/>
          </a:prstGeom>
          <a:ln w="19050">
            <a:solidFill>
              <a:srgbClr val="9A065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149626" y="3222947"/>
            <a:ext cx="0" cy="382931"/>
          </a:xfrm>
          <a:prstGeom prst="line">
            <a:avLst/>
          </a:prstGeom>
          <a:ln w="19050">
            <a:solidFill>
              <a:srgbClr val="9A065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347516" y="4195588"/>
            <a:ext cx="886065" cy="217810"/>
          </a:xfrm>
          <a:prstGeom prst="rect">
            <a:avLst/>
          </a:prstGeom>
        </p:spPr>
        <p:txBody>
          <a:bodyPr wrap="none" lIns="63304" tIns="31652" rIns="63304" bIns="31652">
            <a:spAutoFit/>
          </a:bodyPr>
          <a:lstStyle/>
          <a:p>
            <a:r>
              <a:rPr lang="en-US" sz="1000" dirty="0">
                <a:solidFill>
                  <a:schemeClr val="bg1"/>
                </a:solidFill>
                <a:latin typeface="BankGothic Lt BT" panose="020B0607020203060204" pitchFamily="34" charset="0"/>
                <a:ea typeface="GE SS Two Light" panose="020A0503020102020204" pitchFamily="18" charset="-78"/>
                <a:cs typeface="GE SS Two Light" panose="020A0503020102020204" pitchFamily="18" charset="-78"/>
              </a:rPr>
              <a:t>Radiotherapy</a:t>
            </a:r>
            <a:endParaRPr lang="en-US" sz="1000" dirty="0">
              <a:solidFill>
                <a:schemeClr val="bg1"/>
              </a:solidFill>
              <a:latin typeface="BankGothic Lt BT" panose="020B0607020203060204" pitchFamily="34" charset="0"/>
            </a:endParaRPr>
          </a:p>
        </p:txBody>
      </p:sp>
      <p:cxnSp>
        <p:nvCxnSpPr>
          <p:cNvPr id="60" name="Straight Connector 59"/>
          <p:cNvCxnSpPr/>
          <p:nvPr/>
        </p:nvCxnSpPr>
        <p:spPr>
          <a:xfrm>
            <a:off x="5785855" y="5041542"/>
            <a:ext cx="0" cy="381496"/>
          </a:xfrm>
          <a:prstGeom prst="line">
            <a:avLst/>
          </a:prstGeom>
          <a:ln w="19050">
            <a:solidFill>
              <a:srgbClr val="9A065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60"/>
          <p:cNvGrpSpPr/>
          <p:nvPr/>
        </p:nvGrpSpPr>
        <p:grpSpPr>
          <a:xfrm>
            <a:off x="6312248" y="3422905"/>
            <a:ext cx="1374008" cy="1561823"/>
            <a:chOff x="1083003" y="5707437"/>
            <a:chExt cx="1387032" cy="1576629"/>
          </a:xfrm>
        </p:grpSpPr>
        <p:sp>
          <p:nvSpPr>
            <p:cNvPr id="62" name="Oval 61"/>
            <p:cNvSpPr/>
            <p:nvPr/>
          </p:nvSpPr>
          <p:spPr>
            <a:xfrm>
              <a:off x="1083003" y="5897036"/>
              <a:ext cx="1387032" cy="1387030"/>
            </a:xfrm>
            <a:prstGeom prst="ellipse">
              <a:avLst/>
            </a:prstGeom>
            <a:solidFill>
              <a:srgbClr val="9A0650">
                <a:alpha val="4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3" name="Arc 62"/>
            <p:cNvSpPr/>
            <p:nvPr/>
          </p:nvSpPr>
          <p:spPr>
            <a:xfrm rot="18979841">
              <a:off x="1103052" y="5707437"/>
              <a:ext cx="1344994" cy="1344993"/>
            </a:xfrm>
            <a:prstGeom prst="arc">
              <a:avLst/>
            </a:prstGeom>
            <a:ln w="19050">
              <a:solidFill>
                <a:srgbClr val="9A06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75000"/>
                    <a:lumOff val="25000"/>
                  </a:schemeClr>
                </a:solidFill>
              </a:endParaRPr>
            </a:p>
          </p:txBody>
        </p:sp>
      </p:grpSp>
      <p:cxnSp>
        <p:nvCxnSpPr>
          <p:cNvPr id="64" name="Straight Connector 63"/>
          <p:cNvCxnSpPr/>
          <p:nvPr/>
        </p:nvCxnSpPr>
        <p:spPr>
          <a:xfrm>
            <a:off x="7014610" y="3222947"/>
            <a:ext cx="0" cy="382931"/>
          </a:xfrm>
          <a:prstGeom prst="line">
            <a:avLst/>
          </a:prstGeom>
          <a:ln w="19050">
            <a:solidFill>
              <a:srgbClr val="9A065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525186" y="4224830"/>
            <a:ext cx="964612" cy="217810"/>
          </a:xfrm>
          <a:prstGeom prst="rect">
            <a:avLst/>
          </a:prstGeom>
        </p:spPr>
        <p:txBody>
          <a:bodyPr wrap="none" lIns="63304" tIns="31652" rIns="63304" bIns="31652">
            <a:spAutoFit/>
          </a:bodyPr>
          <a:lstStyle/>
          <a:p>
            <a:r>
              <a:rPr lang="en-US" sz="1000" dirty="0">
                <a:solidFill>
                  <a:schemeClr val="bg1"/>
                </a:solidFill>
                <a:latin typeface="BankGothic Lt BT" panose="020B0607020203060204" pitchFamily="34" charset="0"/>
                <a:ea typeface="GE SS Two Light" panose="020A0503020102020204" pitchFamily="18" charset="-78"/>
                <a:cs typeface="GE SS Two Light" panose="020A0503020102020204" pitchFamily="18" charset="-78"/>
              </a:rPr>
              <a:t>Chemotherapy</a:t>
            </a:r>
            <a:endParaRPr lang="en-US" sz="1000" dirty="0">
              <a:solidFill>
                <a:schemeClr val="bg1"/>
              </a:solidFill>
              <a:latin typeface="BankGothic Lt BT" panose="020B0607020203060204" pitchFamily="34" charset="0"/>
            </a:endParaRPr>
          </a:p>
        </p:txBody>
      </p:sp>
    </p:spTree>
    <p:extLst>
      <p:ext uri="{BB962C8B-B14F-4D97-AF65-F5344CB8AC3E}">
        <p14:creationId xmlns="" xmlns:p14="http://schemas.microsoft.com/office/powerpoint/2010/main" val="15861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p:bldP spid="35" grpId="0"/>
      <p:bldP spid="36" grpId="0"/>
      <p:bldP spid="37" grpId="0"/>
      <p:bldP spid="38" grpId="0"/>
      <p:bldP spid="46" grpId="0"/>
      <p:bldP spid="20" grpId="0"/>
      <p:bldP spid="59"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flipH="1">
            <a:off x="0" y="375886"/>
            <a:ext cx="9144000" cy="0"/>
          </a:xfrm>
          <a:prstGeom prst="line">
            <a:avLst/>
          </a:prstGeom>
          <a:ln w="19050">
            <a:solidFill>
              <a:srgbClr val="9A06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5753"/>
            <a:ext cx="9144000" cy="402248"/>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4" tIns="31652" rIns="63304" bIns="31652" rtlCol="0" anchor="ctr"/>
          <a:lstStyle/>
          <a:p>
            <a:pPr algn="ctr"/>
            <a:endParaRPr lang="en-US" dirty="0"/>
          </a:p>
        </p:txBody>
      </p:sp>
      <p:sp>
        <p:nvSpPr>
          <p:cNvPr id="8" name="Slide Number Placeholder 7"/>
          <p:cNvSpPr>
            <a:spLocks noGrp="1"/>
          </p:cNvSpPr>
          <p:nvPr>
            <p:ph type="sldNum" sz="quarter" idx="12"/>
          </p:nvPr>
        </p:nvSpPr>
        <p:spPr/>
        <p:txBody>
          <a:bodyPr/>
          <a:lstStyle/>
          <a:p>
            <a:pPr algn="ctr">
              <a:defRPr/>
            </a:pPr>
            <a:fld id="{DA9C2231-6C44-40BD-85B2-0720AAD0200A}" type="slidenum">
              <a:rPr lang="en-US">
                <a:solidFill>
                  <a:schemeClr val="bg1"/>
                </a:solidFill>
                <a:latin typeface="PT Sans Narrow" panose="020B0506020203020204" pitchFamily="34" charset="0"/>
                <a:ea typeface="PT Sans Narrow" panose="020B0506020203020204" pitchFamily="34" charset="0"/>
              </a:rPr>
              <a:pPr algn="ctr">
                <a:defRPr/>
              </a:pPr>
              <a:t>14</a:t>
            </a:fld>
            <a:endParaRPr lang="en-US" dirty="0">
              <a:solidFill>
                <a:schemeClr val="bg1"/>
              </a:solidFill>
              <a:latin typeface="PT Sans Narrow" panose="020B0506020203020204" pitchFamily="34" charset="0"/>
              <a:ea typeface="PT Sans Narrow" panose="020B0506020203020204" pitchFamily="34" charset="0"/>
            </a:endParaRPr>
          </a:p>
        </p:txBody>
      </p:sp>
      <p:sp>
        <p:nvSpPr>
          <p:cNvPr id="6" name="TextBox 5"/>
          <p:cNvSpPr txBox="1"/>
          <p:nvPr/>
        </p:nvSpPr>
        <p:spPr>
          <a:xfrm>
            <a:off x="2756555" y="260430"/>
            <a:ext cx="5930245" cy="433254"/>
          </a:xfrm>
          <a:prstGeom prst="rect">
            <a:avLst/>
          </a:prstGeom>
          <a:solidFill>
            <a:schemeClr val="bg1"/>
          </a:solidFill>
        </p:spPr>
        <p:txBody>
          <a:bodyPr wrap="square" lIns="63304" tIns="31652" rIns="63304" bIns="31652" rtlCol="0">
            <a:spAutoFit/>
          </a:bodyPr>
          <a:lstStyle/>
          <a:p>
            <a:pPr lvl="0" algn="justLow" rtl="1"/>
            <a:r>
              <a:rPr lang="ar-SY" sz="2400" b="1" u="sng" dirty="0" smtClean="0">
                <a:solidFill>
                  <a:srgbClr val="9A0650"/>
                </a:solidFill>
                <a:latin typeface="GE SS Two Medium" panose="020A0503020102020204" pitchFamily="18" charset="-78"/>
                <a:ea typeface="GE SS Two Medium" panose="020A0503020102020204" pitchFamily="18" charset="-78"/>
                <a:cs typeface="GE SS Two Medium" panose="020A0503020102020204" pitchFamily="18" charset="-78"/>
              </a:rPr>
              <a:t>الخارطة الصحية للمراكز الوطنية</a:t>
            </a:r>
            <a:endParaRPr lang="ar-SY" sz="2400" b="1" u="sng" dirty="0">
              <a:solidFill>
                <a:srgbClr val="9A0650"/>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nvGrpSpPr>
          <p:cNvPr id="2" name="Group 13"/>
          <p:cNvGrpSpPr>
            <a:grpSpLocks/>
          </p:cNvGrpSpPr>
          <p:nvPr/>
        </p:nvGrpSpPr>
        <p:grpSpPr bwMode="auto">
          <a:xfrm>
            <a:off x="-1" y="540957"/>
            <a:ext cx="6701246" cy="6033722"/>
            <a:chOff x="0" y="0"/>
            <a:chExt cx="5070475" cy="4565650"/>
          </a:xfrm>
        </p:grpSpPr>
        <p:pic>
          <p:nvPicPr>
            <p:cNvPr id="47" name="Picture 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5070475" cy="456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Freeform 4"/>
            <p:cNvSpPr>
              <a:spLocks noEditPoints="1"/>
            </p:cNvSpPr>
            <p:nvPr/>
          </p:nvSpPr>
          <p:spPr bwMode="auto">
            <a:xfrm>
              <a:off x="549275" y="3097213"/>
              <a:ext cx="122238" cy="173037"/>
            </a:xfrm>
            <a:custGeom>
              <a:avLst/>
              <a:gdLst>
                <a:gd name="T0" fmla="*/ 61579 w 133"/>
                <a:gd name="T1" fmla="*/ 0 h 213"/>
                <a:gd name="T2" fmla="*/ 0 w 133"/>
                <a:gd name="T3" fmla="*/ 54429 h 213"/>
                <a:gd name="T4" fmla="*/ 61579 w 133"/>
                <a:gd name="T5" fmla="*/ 173037 h 213"/>
                <a:gd name="T6" fmla="*/ 122238 w 133"/>
                <a:gd name="T7" fmla="*/ 54429 h 213"/>
                <a:gd name="T8" fmla="*/ 61579 w 133"/>
                <a:gd name="T9" fmla="*/ 0 h 213"/>
                <a:gd name="T10" fmla="*/ 61579 w 133"/>
                <a:gd name="T11" fmla="*/ 86925 h 213"/>
                <a:gd name="T12" fmla="*/ 24815 w 133"/>
                <a:gd name="T13" fmla="*/ 54429 h 213"/>
                <a:gd name="T14" fmla="*/ 61579 w 133"/>
                <a:gd name="T15" fmla="*/ 21934 h 213"/>
                <a:gd name="T16" fmla="*/ 98342 w 133"/>
                <a:gd name="T17" fmla="*/ 54429 h 213"/>
                <a:gd name="T18" fmla="*/ 61579 w 133"/>
                <a:gd name="T19" fmla="*/ 86925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213">
                  <a:moveTo>
                    <a:pt x="67" y="0"/>
                  </a:moveTo>
                  <a:cubicBezTo>
                    <a:pt x="30" y="0"/>
                    <a:pt x="0" y="30"/>
                    <a:pt x="0" y="67"/>
                  </a:cubicBezTo>
                  <a:cubicBezTo>
                    <a:pt x="0" y="133"/>
                    <a:pt x="67" y="213"/>
                    <a:pt x="67" y="213"/>
                  </a:cubicBezTo>
                  <a:cubicBezTo>
                    <a:pt x="67" y="213"/>
                    <a:pt x="133" y="133"/>
                    <a:pt x="133" y="67"/>
                  </a:cubicBezTo>
                  <a:cubicBezTo>
                    <a:pt x="133" y="30"/>
                    <a:pt x="103" y="0"/>
                    <a:pt x="67" y="0"/>
                  </a:cubicBezTo>
                  <a:close/>
                  <a:moveTo>
                    <a:pt x="67" y="107"/>
                  </a:moveTo>
                  <a:cubicBezTo>
                    <a:pt x="45" y="107"/>
                    <a:pt x="27" y="89"/>
                    <a:pt x="27" y="67"/>
                  </a:cubicBezTo>
                  <a:cubicBezTo>
                    <a:pt x="27" y="45"/>
                    <a:pt x="45" y="27"/>
                    <a:pt x="67" y="27"/>
                  </a:cubicBezTo>
                  <a:cubicBezTo>
                    <a:pt x="89" y="27"/>
                    <a:pt x="107" y="45"/>
                    <a:pt x="107" y="67"/>
                  </a:cubicBezTo>
                  <a:cubicBezTo>
                    <a:pt x="107" y="89"/>
                    <a:pt x="89" y="107"/>
                    <a:pt x="67" y="107"/>
                  </a:cubicBezTo>
                  <a:close/>
                </a:path>
              </a:pathLst>
            </a:custGeom>
            <a:solidFill>
              <a:srgbClr val="7F7F7F"/>
            </a:solidFill>
            <a:ln>
              <a:noFill/>
            </a:ln>
            <a:effectLst>
              <a:outerShdw blurRad="63500" sx="102000" sy="102000" algn="ctr" rotWithShape="0">
                <a:srgbClr val="000000">
                  <a:alpha val="39999"/>
                </a:srgbClr>
              </a:outerShdw>
            </a:effectLst>
            <a:extLst>
              <a:ext uri="{91240B29-F687-4F45-9708-019B960494DF}">
                <a14:hiddenLine xmlns="" xmlns:a14="http://schemas.microsoft.com/office/drawing/2010/main" w="0">
                  <a:solidFill>
                    <a:srgbClr val="000000"/>
                  </a:solidFill>
                  <a:prstDash val="solid"/>
                  <a:round/>
                  <a:headEnd/>
                  <a:tailEnd/>
                </a14:hiddenLine>
              </a:ext>
            </a:extLst>
          </p:spPr>
          <p:txBody>
            <a:bodyPr vert="horz" wrap="square" lIns="65314" tIns="32657" rIns="65314" bIns="32657" numCol="1" anchor="t" anchorCtr="0" compatLnSpc="1">
              <a:prstTxWarp prst="textNoShape">
                <a:avLst/>
              </a:prstTxWarp>
            </a:bodyPr>
            <a:lstStyle/>
            <a:p>
              <a:endParaRPr lang="en-US"/>
            </a:p>
          </p:txBody>
        </p:sp>
        <p:sp>
          <p:nvSpPr>
            <p:cNvPr id="49" name="Freeform 8"/>
            <p:cNvSpPr>
              <a:spLocks noEditPoints="1"/>
            </p:cNvSpPr>
            <p:nvPr/>
          </p:nvSpPr>
          <p:spPr bwMode="auto">
            <a:xfrm>
              <a:off x="2097088" y="2190750"/>
              <a:ext cx="123825" cy="173038"/>
            </a:xfrm>
            <a:custGeom>
              <a:avLst/>
              <a:gdLst>
                <a:gd name="T0" fmla="*/ 62378 w 133"/>
                <a:gd name="T1" fmla="*/ 0 h 213"/>
                <a:gd name="T2" fmla="*/ 0 w 133"/>
                <a:gd name="T3" fmla="*/ 54430 h 213"/>
                <a:gd name="T4" fmla="*/ 62378 w 133"/>
                <a:gd name="T5" fmla="*/ 173038 h 213"/>
                <a:gd name="T6" fmla="*/ 123825 w 133"/>
                <a:gd name="T7" fmla="*/ 54430 h 213"/>
                <a:gd name="T8" fmla="*/ 62378 w 133"/>
                <a:gd name="T9" fmla="*/ 0 h 213"/>
                <a:gd name="T10" fmla="*/ 62378 w 133"/>
                <a:gd name="T11" fmla="*/ 86925 h 213"/>
                <a:gd name="T12" fmla="*/ 25137 w 133"/>
                <a:gd name="T13" fmla="*/ 54430 h 213"/>
                <a:gd name="T14" fmla="*/ 62378 w 133"/>
                <a:gd name="T15" fmla="*/ 21934 h 213"/>
                <a:gd name="T16" fmla="*/ 99619 w 133"/>
                <a:gd name="T17" fmla="*/ 54430 h 213"/>
                <a:gd name="T18" fmla="*/ 62378 w 133"/>
                <a:gd name="T19" fmla="*/ 86925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213">
                  <a:moveTo>
                    <a:pt x="67" y="0"/>
                  </a:moveTo>
                  <a:cubicBezTo>
                    <a:pt x="30" y="0"/>
                    <a:pt x="0" y="30"/>
                    <a:pt x="0" y="67"/>
                  </a:cubicBezTo>
                  <a:cubicBezTo>
                    <a:pt x="0" y="133"/>
                    <a:pt x="67" y="213"/>
                    <a:pt x="67" y="213"/>
                  </a:cubicBezTo>
                  <a:cubicBezTo>
                    <a:pt x="67" y="213"/>
                    <a:pt x="133" y="133"/>
                    <a:pt x="133" y="67"/>
                  </a:cubicBezTo>
                  <a:cubicBezTo>
                    <a:pt x="133" y="30"/>
                    <a:pt x="103" y="0"/>
                    <a:pt x="67" y="0"/>
                  </a:cubicBezTo>
                  <a:close/>
                  <a:moveTo>
                    <a:pt x="67" y="107"/>
                  </a:moveTo>
                  <a:cubicBezTo>
                    <a:pt x="45" y="107"/>
                    <a:pt x="27" y="89"/>
                    <a:pt x="27" y="67"/>
                  </a:cubicBezTo>
                  <a:cubicBezTo>
                    <a:pt x="27" y="45"/>
                    <a:pt x="45" y="27"/>
                    <a:pt x="67" y="27"/>
                  </a:cubicBezTo>
                  <a:cubicBezTo>
                    <a:pt x="89" y="27"/>
                    <a:pt x="107" y="45"/>
                    <a:pt x="107" y="67"/>
                  </a:cubicBezTo>
                  <a:cubicBezTo>
                    <a:pt x="107" y="89"/>
                    <a:pt x="89" y="107"/>
                    <a:pt x="67" y="107"/>
                  </a:cubicBezTo>
                  <a:close/>
                </a:path>
              </a:pathLst>
            </a:custGeom>
            <a:solidFill>
              <a:srgbClr val="7F7F7F"/>
            </a:solidFill>
            <a:ln>
              <a:noFill/>
            </a:ln>
            <a:effectLst>
              <a:outerShdw blurRad="63500" sx="102000" sy="102000" algn="ctr" rotWithShape="0">
                <a:srgbClr val="000000">
                  <a:alpha val="39999"/>
                </a:srgbClr>
              </a:outerShdw>
            </a:effectLst>
            <a:extLst>
              <a:ext uri="{91240B29-F687-4F45-9708-019B960494DF}">
                <a14:hiddenLine xmlns="" xmlns:a14="http://schemas.microsoft.com/office/drawing/2010/main" w="0">
                  <a:solidFill>
                    <a:srgbClr val="000000"/>
                  </a:solidFill>
                  <a:prstDash val="solid"/>
                  <a:round/>
                  <a:headEnd/>
                  <a:tailEnd/>
                </a14:hiddenLine>
              </a:ext>
            </a:extLst>
          </p:spPr>
          <p:txBody>
            <a:bodyPr vert="horz" wrap="square" lIns="65314" tIns="32657" rIns="65314" bIns="32657" numCol="1" anchor="t" anchorCtr="0" compatLnSpc="1">
              <a:prstTxWarp prst="textNoShape">
                <a:avLst/>
              </a:prstTxWarp>
            </a:bodyPr>
            <a:lstStyle/>
            <a:p>
              <a:endParaRPr lang="en-US"/>
            </a:p>
          </p:txBody>
        </p:sp>
        <p:sp>
          <p:nvSpPr>
            <p:cNvPr id="58" name="Freeform 10"/>
            <p:cNvSpPr>
              <a:spLocks noEditPoints="1"/>
            </p:cNvSpPr>
            <p:nvPr/>
          </p:nvSpPr>
          <p:spPr bwMode="auto">
            <a:xfrm>
              <a:off x="377825" y="1190625"/>
              <a:ext cx="122238" cy="173038"/>
            </a:xfrm>
            <a:custGeom>
              <a:avLst/>
              <a:gdLst>
                <a:gd name="T0" fmla="*/ 61579 w 133"/>
                <a:gd name="T1" fmla="*/ 0 h 213"/>
                <a:gd name="T2" fmla="*/ 0 w 133"/>
                <a:gd name="T3" fmla="*/ 54430 h 213"/>
                <a:gd name="T4" fmla="*/ 61579 w 133"/>
                <a:gd name="T5" fmla="*/ 173038 h 213"/>
                <a:gd name="T6" fmla="*/ 122238 w 133"/>
                <a:gd name="T7" fmla="*/ 54430 h 213"/>
                <a:gd name="T8" fmla="*/ 61579 w 133"/>
                <a:gd name="T9" fmla="*/ 0 h 213"/>
                <a:gd name="T10" fmla="*/ 61579 w 133"/>
                <a:gd name="T11" fmla="*/ 86925 h 213"/>
                <a:gd name="T12" fmla="*/ 24815 w 133"/>
                <a:gd name="T13" fmla="*/ 54430 h 213"/>
                <a:gd name="T14" fmla="*/ 61579 w 133"/>
                <a:gd name="T15" fmla="*/ 21934 h 213"/>
                <a:gd name="T16" fmla="*/ 98342 w 133"/>
                <a:gd name="T17" fmla="*/ 54430 h 213"/>
                <a:gd name="T18" fmla="*/ 61579 w 133"/>
                <a:gd name="T19" fmla="*/ 86925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213">
                  <a:moveTo>
                    <a:pt x="67" y="0"/>
                  </a:moveTo>
                  <a:cubicBezTo>
                    <a:pt x="30" y="0"/>
                    <a:pt x="0" y="30"/>
                    <a:pt x="0" y="67"/>
                  </a:cubicBezTo>
                  <a:cubicBezTo>
                    <a:pt x="0" y="133"/>
                    <a:pt x="67" y="213"/>
                    <a:pt x="67" y="213"/>
                  </a:cubicBezTo>
                  <a:cubicBezTo>
                    <a:pt x="67" y="213"/>
                    <a:pt x="133" y="133"/>
                    <a:pt x="133" y="67"/>
                  </a:cubicBezTo>
                  <a:cubicBezTo>
                    <a:pt x="133" y="30"/>
                    <a:pt x="103" y="0"/>
                    <a:pt x="67" y="0"/>
                  </a:cubicBezTo>
                  <a:close/>
                  <a:moveTo>
                    <a:pt x="67" y="107"/>
                  </a:moveTo>
                  <a:cubicBezTo>
                    <a:pt x="45" y="107"/>
                    <a:pt x="27" y="89"/>
                    <a:pt x="27" y="67"/>
                  </a:cubicBezTo>
                  <a:cubicBezTo>
                    <a:pt x="27" y="45"/>
                    <a:pt x="45" y="27"/>
                    <a:pt x="67" y="27"/>
                  </a:cubicBezTo>
                  <a:cubicBezTo>
                    <a:pt x="89" y="27"/>
                    <a:pt x="107" y="45"/>
                    <a:pt x="107" y="67"/>
                  </a:cubicBezTo>
                  <a:cubicBezTo>
                    <a:pt x="107" y="89"/>
                    <a:pt x="89" y="107"/>
                    <a:pt x="67" y="107"/>
                  </a:cubicBezTo>
                  <a:close/>
                </a:path>
              </a:pathLst>
            </a:custGeom>
            <a:solidFill>
              <a:srgbClr val="7F7F7F"/>
            </a:solidFill>
            <a:ln>
              <a:noFill/>
            </a:ln>
            <a:effectLst>
              <a:outerShdw blurRad="63500" sx="102000" sy="102000" algn="ctr" rotWithShape="0">
                <a:srgbClr val="000000">
                  <a:alpha val="39999"/>
                </a:srgbClr>
              </a:outerShdw>
            </a:effectLst>
            <a:extLst>
              <a:ext uri="{91240B29-F687-4F45-9708-019B960494DF}">
                <a14:hiddenLine xmlns="" xmlns:a14="http://schemas.microsoft.com/office/drawing/2010/main" w="0">
                  <a:solidFill>
                    <a:srgbClr val="000000"/>
                  </a:solidFill>
                  <a:prstDash val="solid"/>
                  <a:round/>
                  <a:headEnd/>
                  <a:tailEnd/>
                </a14:hiddenLine>
              </a:ext>
            </a:extLst>
          </p:spPr>
          <p:txBody>
            <a:bodyPr vert="horz" wrap="square" lIns="65314" tIns="32657" rIns="65314" bIns="32657" numCol="1" anchor="t" anchorCtr="0" compatLnSpc="1">
              <a:prstTxWarp prst="textNoShape">
                <a:avLst/>
              </a:prstTxWarp>
            </a:bodyPr>
            <a:lstStyle/>
            <a:p>
              <a:endParaRPr lang="en-US"/>
            </a:p>
          </p:txBody>
        </p:sp>
        <p:sp>
          <p:nvSpPr>
            <p:cNvPr id="65" name="Freeform 11"/>
            <p:cNvSpPr>
              <a:spLocks noEditPoints="1"/>
            </p:cNvSpPr>
            <p:nvPr/>
          </p:nvSpPr>
          <p:spPr bwMode="auto">
            <a:xfrm>
              <a:off x="1549400" y="727075"/>
              <a:ext cx="122238" cy="171450"/>
            </a:xfrm>
            <a:custGeom>
              <a:avLst/>
              <a:gdLst>
                <a:gd name="T0" fmla="*/ 61579 w 133"/>
                <a:gd name="T1" fmla="*/ 0 h 213"/>
                <a:gd name="T2" fmla="*/ 0 w 133"/>
                <a:gd name="T3" fmla="*/ 53930 h 213"/>
                <a:gd name="T4" fmla="*/ 61579 w 133"/>
                <a:gd name="T5" fmla="*/ 171450 h 213"/>
                <a:gd name="T6" fmla="*/ 122238 w 133"/>
                <a:gd name="T7" fmla="*/ 53930 h 213"/>
                <a:gd name="T8" fmla="*/ 61579 w 133"/>
                <a:gd name="T9" fmla="*/ 0 h 213"/>
                <a:gd name="T10" fmla="*/ 61579 w 133"/>
                <a:gd name="T11" fmla="*/ 86127 h 213"/>
                <a:gd name="T12" fmla="*/ 24815 w 133"/>
                <a:gd name="T13" fmla="*/ 53930 h 213"/>
                <a:gd name="T14" fmla="*/ 61579 w 133"/>
                <a:gd name="T15" fmla="*/ 21733 h 213"/>
                <a:gd name="T16" fmla="*/ 98342 w 133"/>
                <a:gd name="T17" fmla="*/ 53930 h 213"/>
                <a:gd name="T18" fmla="*/ 61579 w 133"/>
                <a:gd name="T19" fmla="*/ 86127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213">
                  <a:moveTo>
                    <a:pt x="67" y="0"/>
                  </a:moveTo>
                  <a:cubicBezTo>
                    <a:pt x="30" y="0"/>
                    <a:pt x="0" y="30"/>
                    <a:pt x="0" y="67"/>
                  </a:cubicBezTo>
                  <a:cubicBezTo>
                    <a:pt x="0" y="133"/>
                    <a:pt x="67" y="213"/>
                    <a:pt x="67" y="213"/>
                  </a:cubicBezTo>
                  <a:cubicBezTo>
                    <a:pt x="67" y="213"/>
                    <a:pt x="133" y="133"/>
                    <a:pt x="133" y="67"/>
                  </a:cubicBezTo>
                  <a:cubicBezTo>
                    <a:pt x="133" y="30"/>
                    <a:pt x="103" y="0"/>
                    <a:pt x="67" y="0"/>
                  </a:cubicBezTo>
                  <a:close/>
                  <a:moveTo>
                    <a:pt x="67" y="107"/>
                  </a:moveTo>
                  <a:cubicBezTo>
                    <a:pt x="45" y="107"/>
                    <a:pt x="27" y="89"/>
                    <a:pt x="27" y="67"/>
                  </a:cubicBezTo>
                  <a:cubicBezTo>
                    <a:pt x="27" y="45"/>
                    <a:pt x="45" y="27"/>
                    <a:pt x="67" y="27"/>
                  </a:cubicBezTo>
                  <a:cubicBezTo>
                    <a:pt x="89" y="27"/>
                    <a:pt x="107" y="45"/>
                    <a:pt x="107" y="67"/>
                  </a:cubicBezTo>
                  <a:cubicBezTo>
                    <a:pt x="107" y="89"/>
                    <a:pt x="89" y="107"/>
                    <a:pt x="67" y="107"/>
                  </a:cubicBezTo>
                  <a:close/>
                </a:path>
              </a:pathLst>
            </a:custGeom>
            <a:solidFill>
              <a:srgbClr val="7F7F7F"/>
            </a:solidFill>
            <a:ln>
              <a:noFill/>
            </a:ln>
            <a:effectLst>
              <a:outerShdw blurRad="63500" sx="102000" sy="102000" algn="ctr" rotWithShape="0">
                <a:srgbClr val="000000">
                  <a:alpha val="39999"/>
                </a:srgbClr>
              </a:outerShdw>
            </a:effectLst>
            <a:extLst>
              <a:ext uri="{91240B29-F687-4F45-9708-019B960494DF}">
                <a14:hiddenLine xmlns="" xmlns:a14="http://schemas.microsoft.com/office/drawing/2010/main" w="0">
                  <a:solidFill>
                    <a:srgbClr val="000000"/>
                  </a:solidFill>
                  <a:prstDash val="solid"/>
                  <a:round/>
                  <a:headEnd/>
                  <a:tailEnd/>
                </a14:hiddenLine>
              </a:ext>
            </a:extLst>
          </p:spPr>
          <p:txBody>
            <a:bodyPr vert="horz" wrap="square" lIns="65314" tIns="32657" rIns="65314" bIns="32657" numCol="1" anchor="t" anchorCtr="0" compatLnSpc="1">
              <a:prstTxWarp prst="textNoShape">
                <a:avLst/>
              </a:prstTxWarp>
            </a:bodyPr>
            <a:lstStyle/>
            <a:p>
              <a:endParaRPr lang="en-US"/>
            </a:p>
          </p:txBody>
        </p:sp>
      </p:grpSp>
      <p:sp>
        <p:nvSpPr>
          <p:cNvPr id="66" name="TextBox 65"/>
          <p:cNvSpPr txBox="1"/>
          <p:nvPr/>
        </p:nvSpPr>
        <p:spPr>
          <a:xfrm>
            <a:off x="5706760" y="1214422"/>
            <a:ext cx="3222957" cy="2141414"/>
          </a:xfrm>
          <a:prstGeom prst="rect">
            <a:avLst/>
          </a:prstGeom>
          <a:noFill/>
        </p:spPr>
        <p:txBody>
          <a:bodyPr wrap="square" lIns="63304" tIns="31652" rIns="63304" bIns="31652" rtlCol="0">
            <a:spAutoFit/>
          </a:bodyPr>
          <a:lstStyle/>
          <a:p>
            <a:pPr marL="237390" indent="-237390" algn="justLow" rtl="1">
              <a:lnSpc>
                <a:spcPct val="150000"/>
              </a:lnSpc>
              <a:buFont typeface="+mj-lt"/>
              <a:buAutoNum type="arabicPeriod"/>
            </a:pPr>
            <a:r>
              <a:rPr lang="ar-SY" b="1" dirty="0" smtClean="0">
                <a:solidFill>
                  <a:schemeClr val="tx1">
                    <a:lumMod val="75000"/>
                    <a:lumOff val="25000"/>
                  </a:schemeClr>
                </a:solidFill>
                <a:latin typeface="PT Sans Narrow" panose="020B0506020203020204" pitchFamily="34" charset="0"/>
                <a:ea typeface="PT Sans Narrow" panose="020B0506020203020204" pitchFamily="34" charset="0"/>
                <a:cs typeface="GE SS Two Light" panose="020A0503020102020204" pitchFamily="18" charset="-78"/>
              </a:rPr>
              <a:t>دمشق: مشفى البيروني</a:t>
            </a:r>
          </a:p>
          <a:p>
            <a:pPr marL="237390" indent="-237390" algn="justLow" rtl="1">
              <a:lnSpc>
                <a:spcPct val="150000"/>
              </a:lnSpc>
              <a:buFont typeface="+mj-lt"/>
              <a:buAutoNum type="arabicPeriod"/>
            </a:pPr>
            <a:r>
              <a:rPr lang="ar-SY" b="1" dirty="0">
                <a:solidFill>
                  <a:schemeClr val="tx1">
                    <a:lumMod val="75000"/>
                    <a:lumOff val="25000"/>
                  </a:schemeClr>
                </a:solidFill>
                <a:latin typeface="PT Sans Narrow" panose="020B0506020203020204" pitchFamily="34" charset="0"/>
                <a:ea typeface="PT Sans Narrow" panose="020B0506020203020204" pitchFamily="34" charset="0"/>
                <a:cs typeface="GE SS Two Light" panose="020A0503020102020204" pitchFamily="18" charset="-78"/>
              </a:rPr>
              <a:t>اللاذقية: </a:t>
            </a:r>
            <a:r>
              <a:rPr lang="ar-SY" b="1" dirty="0" smtClean="0">
                <a:solidFill>
                  <a:schemeClr val="tx1">
                    <a:lumMod val="75000"/>
                    <a:lumOff val="25000"/>
                  </a:schemeClr>
                </a:solidFill>
                <a:latin typeface="PT Sans Narrow" panose="020B0506020203020204" pitchFamily="34" charset="0"/>
                <a:ea typeface="PT Sans Narrow" panose="020B0506020203020204" pitchFamily="34" charset="0"/>
                <a:cs typeface="GE SS Two Light" panose="020A0503020102020204" pitchFamily="18" charset="-78"/>
              </a:rPr>
              <a:t>مشفى تشرين الجامعي</a:t>
            </a:r>
          </a:p>
          <a:p>
            <a:pPr marL="237390" indent="-237390" algn="justLow" rtl="1">
              <a:lnSpc>
                <a:spcPct val="150000"/>
              </a:lnSpc>
              <a:buFont typeface="+mj-lt"/>
              <a:buAutoNum type="arabicPeriod"/>
            </a:pPr>
            <a:r>
              <a:rPr lang="ar-SY" b="1" dirty="0">
                <a:solidFill>
                  <a:schemeClr val="tx1">
                    <a:lumMod val="75000"/>
                    <a:lumOff val="25000"/>
                  </a:schemeClr>
                </a:solidFill>
                <a:latin typeface="PT Sans Narrow" panose="020B0506020203020204" pitchFamily="34" charset="0"/>
                <a:ea typeface="PT Sans Narrow" panose="020B0506020203020204" pitchFamily="34" charset="0"/>
                <a:cs typeface="GE SS Two Light" panose="020A0503020102020204" pitchFamily="18" charset="-78"/>
              </a:rPr>
              <a:t>حلب: </a:t>
            </a:r>
            <a:r>
              <a:rPr lang="ar-SY" b="1" dirty="0" smtClean="0">
                <a:solidFill>
                  <a:schemeClr val="tx1">
                    <a:lumMod val="75000"/>
                    <a:lumOff val="25000"/>
                  </a:schemeClr>
                </a:solidFill>
                <a:latin typeface="PT Sans Narrow" panose="020B0506020203020204" pitchFamily="34" charset="0"/>
                <a:ea typeface="PT Sans Narrow" panose="020B0506020203020204" pitchFamily="34" charset="0"/>
                <a:cs typeface="GE SS Two Light" panose="020A0503020102020204" pitchFamily="18" charset="-78"/>
              </a:rPr>
              <a:t>مشفى وزارة الصحة</a:t>
            </a:r>
          </a:p>
          <a:p>
            <a:pPr marL="237390" indent="-237390" algn="justLow" rtl="1">
              <a:lnSpc>
                <a:spcPct val="150000"/>
              </a:lnSpc>
              <a:buFont typeface="+mj-lt"/>
              <a:buAutoNum type="arabicPeriod"/>
            </a:pPr>
            <a:r>
              <a:rPr lang="ar-SY" b="1" dirty="0">
                <a:solidFill>
                  <a:schemeClr val="tx1">
                    <a:lumMod val="75000"/>
                    <a:lumOff val="25000"/>
                  </a:schemeClr>
                </a:solidFill>
                <a:latin typeface="PT Sans Narrow" panose="020B0506020203020204" pitchFamily="34" charset="0"/>
                <a:ea typeface="PT Sans Narrow" panose="020B0506020203020204" pitchFamily="34" charset="0"/>
                <a:cs typeface="GE SS Two Light" panose="020A0503020102020204" pitchFamily="18" charset="-78"/>
              </a:rPr>
              <a:t>حمص: </a:t>
            </a:r>
            <a:r>
              <a:rPr lang="ar-SY" b="1" dirty="0" err="1" smtClean="0">
                <a:solidFill>
                  <a:schemeClr val="tx1">
                    <a:lumMod val="75000"/>
                    <a:lumOff val="25000"/>
                  </a:schemeClr>
                </a:solidFill>
                <a:latin typeface="PT Sans Narrow" panose="020B0506020203020204" pitchFamily="34" charset="0"/>
                <a:ea typeface="PT Sans Narrow" panose="020B0506020203020204" pitchFamily="34" charset="0"/>
                <a:cs typeface="GE SS Two Light" panose="020A0503020102020204" pitchFamily="18" charset="-78"/>
              </a:rPr>
              <a:t>مشفى</a:t>
            </a:r>
            <a:r>
              <a:rPr lang="ar-SY" b="1" dirty="0" smtClean="0">
                <a:solidFill>
                  <a:schemeClr val="tx1">
                    <a:lumMod val="75000"/>
                    <a:lumOff val="25000"/>
                  </a:schemeClr>
                </a:solidFill>
                <a:latin typeface="PT Sans Narrow" panose="020B0506020203020204" pitchFamily="34" charset="0"/>
                <a:ea typeface="PT Sans Narrow" panose="020B0506020203020204" pitchFamily="34" charset="0"/>
                <a:cs typeface="GE SS Two Light" panose="020A0503020102020204" pitchFamily="18" charset="-78"/>
              </a:rPr>
              <a:t> الوعر </a:t>
            </a:r>
          </a:p>
          <a:p>
            <a:pPr marL="237390" indent="-237390" algn="justLow" rtl="1">
              <a:lnSpc>
                <a:spcPct val="150000"/>
              </a:lnSpc>
              <a:buFont typeface="+mj-lt"/>
              <a:buAutoNum type="arabicPeriod"/>
            </a:pPr>
            <a:r>
              <a:rPr lang="ar-SY" b="1" dirty="0">
                <a:solidFill>
                  <a:schemeClr val="tx1">
                    <a:lumMod val="75000"/>
                    <a:lumOff val="25000"/>
                  </a:schemeClr>
                </a:solidFill>
                <a:latin typeface="PT Sans Narrow" panose="020B0506020203020204" pitchFamily="34" charset="0"/>
                <a:ea typeface="PT Sans Narrow" panose="020B0506020203020204" pitchFamily="34" charset="0"/>
                <a:cs typeface="GE SS Two Light" panose="020A0503020102020204" pitchFamily="18" charset="-78"/>
              </a:rPr>
              <a:t>المنطقة </a:t>
            </a:r>
            <a:r>
              <a:rPr lang="ar-SY" b="1" dirty="0" smtClean="0">
                <a:solidFill>
                  <a:schemeClr val="tx1">
                    <a:lumMod val="75000"/>
                    <a:lumOff val="25000"/>
                  </a:schemeClr>
                </a:solidFill>
                <a:latin typeface="PT Sans Narrow" panose="020B0506020203020204" pitchFamily="34" charset="0"/>
                <a:ea typeface="PT Sans Narrow" panose="020B0506020203020204" pitchFamily="34" charset="0"/>
                <a:cs typeface="GE SS Two Light" panose="020A0503020102020204" pitchFamily="18" charset="-78"/>
              </a:rPr>
              <a:t>الشرقية: ؟؟؟</a:t>
            </a:r>
            <a:endParaRPr lang="ar-SY" b="1" dirty="0">
              <a:solidFill>
                <a:schemeClr val="tx1">
                  <a:lumMod val="75000"/>
                  <a:lumOff val="25000"/>
                </a:schemeClr>
              </a:solidFill>
              <a:latin typeface="PT Sans Narrow" panose="020B0506020203020204" pitchFamily="34" charset="0"/>
              <a:ea typeface="PT Sans Narrow" panose="020B0506020203020204" pitchFamily="34" charset="0"/>
              <a:cs typeface="GE SS Two Light" panose="020A0503020102020204" pitchFamily="18" charset="-78"/>
            </a:endParaRPr>
          </a:p>
        </p:txBody>
      </p:sp>
      <p:sp>
        <p:nvSpPr>
          <p:cNvPr id="67" name="TextBox 66"/>
          <p:cNvSpPr txBox="1"/>
          <p:nvPr/>
        </p:nvSpPr>
        <p:spPr>
          <a:xfrm>
            <a:off x="4071934" y="3643314"/>
            <a:ext cx="4857784" cy="2880078"/>
          </a:xfrm>
          <a:prstGeom prst="rect">
            <a:avLst/>
          </a:prstGeom>
          <a:noFill/>
        </p:spPr>
        <p:txBody>
          <a:bodyPr wrap="square" lIns="63304" tIns="31652" rIns="63304" bIns="31652" rtlCol="0">
            <a:spAutoFit/>
          </a:bodyPr>
          <a:lstStyle/>
          <a:p>
            <a:pPr algn="justLow" rtl="1">
              <a:lnSpc>
                <a:spcPct val="150000"/>
              </a:lnSpc>
            </a:pPr>
            <a:r>
              <a:rPr lang="ar-SY" sz="14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تعمل اللجنة على تعزيز </a:t>
            </a:r>
            <a:r>
              <a:rPr lang="ar-SY" sz="1400" b="1"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العمل المؤسساتي وتحقيق فعالية </a:t>
            </a:r>
            <a:r>
              <a:rPr lang="ar-SY" sz="1400" b="1"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عملياتية من خلال وضع خارطة الخدمات الصحية للمراكز الوطنية للسرطان في سورية بالتشارك مع كافة الوزارات</a:t>
            </a:r>
          </a:p>
          <a:p>
            <a:pPr algn="justLow" rtl="1">
              <a:lnSpc>
                <a:spcPct val="150000"/>
              </a:lnSpc>
            </a:pPr>
            <a:r>
              <a:rPr lang="ar-SY" sz="1600" b="1" dirty="0" smtClean="0">
                <a:solidFill>
                  <a:srgbClr val="C1156F"/>
                </a:solidFill>
                <a:latin typeface="GE SS Two Light" panose="020A0503020102020204" pitchFamily="18" charset="-78"/>
                <a:ea typeface="GE SS Two Light" panose="020A0503020102020204" pitchFamily="18" charset="-78"/>
                <a:cs typeface="GE SS Two Light" panose="020A0503020102020204" pitchFamily="18" charset="-78"/>
              </a:rPr>
              <a:t>تأتي أهمية هذه الخارطة لـ:</a:t>
            </a:r>
          </a:p>
          <a:p>
            <a:pPr marL="118695" indent="-118695" algn="justLow" rtl="1">
              <a:lnSpc>
                <a:spcPct val="150000"/>
              </a:lnSpc>
              <a:buFont typeface="Arial" panose="020B0604020202020204" pitchFamily="34" charset="0"/>
              <a:buChar char="•"/>
            </a:pPr>
            <a:r>
              <a:rPr lang="ar-SY" sz="1600" b="1" dirty="0" smtClean="0">
                <a:solidFill>
                  <a:srgbClr val="C1156F"/>
                </a:solidFill>
                <a:latin typeface="GE SS Two Light" panose="020A0503020102020204" pitchFamily="18" charset="-78"/>
                <a:ea typeface="GE SS Two Light" panose="020A0503020102020204" pitchFamily="18" charset="-78"/>
                <a:cs typeface="GE SS Two Light" panose="020A0503020102020204" pitchFamily="18" charset="-78"/>
              </a:rPr>
              <a:t>مُساعدة في تركيز الجهود المُبعثرة بين كافة المؤسسات في ظل عدم وجود منظومة صحية واحدة </a:t>
            </a:r>
          </a:p>
          <a:p>
            <a:pPr marL="118695" indent="-118695" algn="justLow" rtl="1">
              <a:lnSpc>
                <a:spcPct val="150000"/>
              </a:lnSpc>
              <a:buFont typeface="Arial" panose="020B0604020202020204" pitchFamily="34" charset="0"/>
              <a:buChar char="•"/>
            </a:pPr>
            <a:r>
              <a:rPr lang="ar-SY" sz="1600" b="1" dirty="0" smtClean="0">
                <a:solidFill>
                  <a:srgbClr val="C1156F"/>
                </a:solidFill>
                <a:latin typeface="GE SS Two Light" panose="020A0503020102020204" pitchFamily="18" charset="-78"/>
                <a:ea typeface="GE SS Two Light" panose="020A0503020102020204" pitchFamily="18" charset="-78"/>
                <a:cs typeface="GE SS Two Light" panose="020A0503020102020204" pitchFamily="18" charset="-78"/>
              </a:rPr>
              <a:t>كسر الحواجز بين المؤسسات العاملة بالقطاع الصحي </a:t>
            </a:r>
          </a:p>
          <a:p>
            <a:pPr marL="118695" indent="-118695" algn="justLow" rtl="1">
              <a:lnSpc>
                <a:spcPct val="150000"/>
              </a:lnSpc>
              <a:buFont typeface="Arial" panose="020B0604020202020204" pitchFamily="34" charset="0"/>
              <a:buChar char="•"/>
            </a:pPr>
            <a:r>
              <a:rPr lang="ar-SY" sz="1600" b="1" dirty="0" smtClean="0">
                <a:solidFill>
                  <a:srgbClr val="C1156F"/>
                </a:solidFill>
                <a:latin typeface="GE SS Two Light" panose="020A0503020102020204" pitchFamily="18" charset="-78"/>
                <a:ea typeface="GE SS Two Light" panose="020A0503020102020204" pitchFamily="18" charset="-78"/>
                <a:cs typeface="GE SS Two Light" panose="020A0503020102020204" pitchFamily="18" charset="-78"/>
              </a:rPr>
              <a:t>تغيير الذهنية الخاصة بالعمل المُنفرد</a:t>
            </a:r>
          </a:p>
        </p:txBody>
      </p:sp>
    </p:spTree>
    <p:extLst>
      <p:ext uri="{BB962C8B-B14F-4D97-AF65-F5344CB8AC3E}">
        <p14:creationId xmlns="" xmlns:p14="http://schemas.microsoft.com/office/powerpoint/2010/main" val="3302851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0" y="375886"/>
            <a:ext cx="9144000" cy="0"/>
          </a:xfrm>
          <a:prstGeom prst="line">
            <a:avLst/>
          </a:prstGeom>
          <a:ln w="19050">
            <a:solidFill>
              <a:srgbClr val="9A06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5753"/>
            <a:ext cx="9144000" cy="402248"/>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4" tIns="31652" rIns="63304" bIns="31652" rtlCol="0" anchor="ctr"/>
          <a:lstStyle/>
          <a:p>
            <a:pPr algn="ctr"/>
            <a:endParaRPr lang="en-US" dirty="0"/>
          </a:p>
        </p:txBody>
      </p:sp>
      <p:sp>
        <p:nvSpPr>
          <p:cNvPr id="8" name="Slide Number Placeholder 7"/>
          <p:cNvSpPr>
            <a:spLocks noGrp="1"/>
          </p:cNvSpPr>
          <p:nvPr>
            <p:ph type="sldNum" sz="quarter" idx="12"/>
          </p:nvPr>
        </p:nvSpPr>
        <p:spPr/>
        <p:txBody>
          <a:bodyPr/>
          <a:lstStyle/>
          <a:p>
            <a:pPr algn="ctr">
              <a:defRPr/>
            </a:pPr>
            <a:fld id="{DA9C2231-6C44-40BD-85B2-0720AAD0200A}" type="slidenum">
              <a:rPr lang="en-US">
                <a:solidFill>
                  <a:schemeClr val="bg1"/>
                </a:solidFill>
                <a:latin typeface="PT Sans Narrow" panose="020B0506020203020204" pitchFamily="34" charset="0"/>
                <a:ea typeface="PT Sans Narrow" panose="020B0506020203020204" pitchFamily="34" charset="0"/>
              </a:rPr>
              <a:pPr algn="ctr">
                <a:defRPr/>
              </a:pPr>
              <a:t>15</a:t>
            </a:fld>
            <a:endParaRPr lang="en-US" dirty="0">
              <a:solidFill>
                <a:schemeClr val="bg1"/>
              </a:solidFill>
              <a:latin typeface="PT Sans Narrow" panose="020B0506020203020204" pitchFamily="34" charset="0"/>
              <a:ea typeface="PT Sans Narrow" panose="020B0506020203020204" pitchFamily="34" charset="0"/>
            </a:endParaRPr>
          </a:p>
        </p:txBody>
      </p:sp>
      <p:sp>
        <p:nvSpPr>
          <p:cNvPr id="6" name="TextBox 5"/>
          <p:cNvSpPr txBox="1"/>
          <p:nvPr/>
        </p:nvSpPr>
        <p:spPr>
          <a:xfrm>
            <a:off x="3056709" y="255371"/>
            <a:ext cx="5357772" cy="617920"/>
          </a:xfrm>
          <a:prstGeom prst="rect">
            <a:avLst/>
          </a:prstGeom>
          <a:solidFill>
            <a:schemeClr val="bg1"/>
          </a:solidFill>
        </p:spPr>
        <p:txBody>
          <a:bodyPr wrap="square" lIns="63304" tIns="31652" rIns="63304" bIns="31652" rtlCol="0">
            <a:spAutoFit/>
          </a:bodyPr>
          <a:lstStyle/>
          <a:p>
            <a:pPr lvl="0" algn="justLow" rtl="1"/>
            <a:r>
              <a:rPr lang="ar-SY" b="1" dirty="0">
                <a:solidFill>
                  <a:srgbClr val="9A0650"/>
                </a:solidFill>
                <a:latin typeface="GE SS Two Medium" panose="020A0503020102020204" pitchFamily="18" charset="-78"/>
                <a:ea typeface="GE SS Two Medium" panose="020A0503020102020204" pitchFamily="18" charset="-78"/>
                <a:cs typeface="GE SS Two Medium" panose="020A0503020102020204" pitchFamily="18" charset="-78"/>
              </a:rPr>
              <a:t>ضمان التشخيص والعلاج الفعّال لإنقاص مُعدلات الإمراض والوفيات بسبب السرطان</a:t>
            </a:r>
          </a:p>
        </p:txBody>
      </p:sp>
      <p:sp>
        <p:nvSpPr>
          <p:cNvPr id="9" name="TextBox 8"/>
          <p:cNvSpPr txBox="1"/>
          <p:nvPr/>
        </p:nvSpPr>
        <p:spPr>
          <a:xfrm>
            <a:off x="457200" y="777891"/>
            <a:ext cx="8229601" cy="2029653"/>
          </a:xfrm>
          <a:prstGeom prst="rect">
            <a:avLst/>
          </a:prstGeom>
          <a:noFill/>
        </p:spPr>
        <p:txBody>
          <a:bodyPr wrap="square" lIns="63304" tIns="31652" rIns="63304" bIns="31652" rtlCol="0">
            <a:spAutoFit/>
          </a:bodyPr>
          <a:lstStyle/>
          <a:p>
            <a:pPr lvl="0" algn="justLow" rtl="1">
              <a:lnSpc>
                <a:spcPct val="200000"/>
              </a:lnSpc>
              <a:defRPr/>
            </a:pPr>
            <a:endParaRPr lang="ar-SY" sz="1000" dirty="0" smtClean="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endParaRPr>
          </a:p>
          <a:p>
            <a:pPr lvl="0" algn="justLow" rtl="1">
              <a:lnSpc>
                <a:spcPct val="200000"/>
              </a:lnSpc>
              <a:defRPr/>
            </a:pPr>
            <a:r>
              <a:rPr lang="ar-SY" sz="1400" b="1" dirty="0" smtClean="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تُعتبر </a:t>
            </a:r>
            <a:r>
              <a:rPr lang="ar-SY" sz="1400"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الرعاية التلطيفية جزءًا أساسيًا من الخدمات الصحية المُتكاملة للتخفيف من مُعاناة المرضى سواء كانت جسدية أو نفسية أو اجتماعية أو روحية. </a:t>
            </a:r>
          </a:p>
          <a:p>
            <a:pPr lvl="0" algn="justLow" rtl="1">
              <a:lnSpc>
                <a:spcPct val="200000"/>
              </a:lnSpc>
              <a:defRPr/>
            </a:pPr>
            <a:r>
              <a:rPr lang="ar-SY" sz="1400"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لذك تسعى اللجنة إلى التأسيس لوحدات نوعية تُقدّم العلاج المُلطّف لكل مريض يحتاج له بهدف تحسين نوعية حياته بشكل مُتزامن مع تدريب الكوادر القادرة على تقديمه بجودة عالية بناء على بروتوكولات وطنية تأخذ بعين الاعتبار المعايير العالمية </a:t>
            </a:r>
          </a:p>
        </p:txBody>
      </p:sp>
      <p:graphicFrame>
        <p:nvGraphicFramePr>
          <p:cNvPr id="40" name="Table 39"/>
          <p:cNvGraphicFramePr>
            <a:graphicFrameLocks noGrp="1"/>
          </p:cNvGraphicFramePr>
          <p:nvPr>
            <p:extLst>
              <p:ext uri="{D42A27DB-BD31-4B8C-83A1-F6EECF244321}">
                <p14:modId xmlns="" xmlns:p14="http://schemas.microsoft.com/office/powerpoint/2010/main" val="992447452"/>
              </p:ext>
            </p:extLst>
          </p:nvPr>
        </p:nvGraphicFramePr>
        <p:xfrm>
          <a:off x="457200" y="3143245"/>
          <a:ext cx="8229601" cy="1101968"/>
        </p:xfrm>
        <a:graphic>
          <a:graphicData uri="http://schemas.openxmlformats.org/drawingml/2006/table">
            <a:tbl>
              <a:tblPr firstRow="1" bandRow="1">
                <a:tableStyleId>{5C22544A-7EE6-4342-B048-85BDC9FD1C3A}</a:tableStyleId>
              </a:tblPr>
              <a:tblGrid>
                <a:gridCol w="7431764">
                  <a:extLst>
                    <a:ext uri="{9D8B030D-6E8A-4147-A177-3AD203B41FA5}">
                      <a16:colId xmlns="" xmlns:a16="http://schemas.microsoft.com/office/drawing/2014/main" val="2665212803"/>
                    </a:ext>
                  </a:extLst>
                </a:gridCol>
                <a:gridCol w="797837">
                  <a:extLst>
                    <a:ext uri="{9D8B030D-6E8A-4147-A177-3AD203B41FA5}">
                      <a16:colId xmlns="" xmlns:a16="http://schemas.microsoft.com/office/drawing/2014/main" val="2843166235"/>
                    </a:ext>
                  </a:extLst>
                </a:gridCol>
              </a:tblGrid>
              <a:tr h="535786">
                <a:tc>
                  <a:txBody>
                    <a:bodyPr/>
                    <a:lstStyle/>
                    <a:p>
                      <a:pPr algn="justLow" rtl="1">
                        <a:lnSpc>
                          <a:spcPct val="200000"/>
                        </a:lnSpc>
                      </a:pPr>
                      <a:r>
                        <a:rPr lang="ar-SA" sz="1600" b="1" dirty="0" smtClean="0">
                          <a:solidFill>
                            <a:srgbClr val="AE1264"/>
                          </a:solidFill>
                          <a:latin typeface="GE SS Two Light" panose="020A0503020102020204" pitchFamily="18" charset="-78"/>
                          <a:ea typeface="GE SS Two Light" panose="020A0503020102020204" pitchFamily="18" charset="-78"/>
                          <a:cs typeface="GE SS Two Light" panose="020A0503020102020204" pitchFamily="18" charset="-78"/>
                        </a:rPr>
                        <a:t>إنشاء برامج مُدمجة موحّدة للرعاية الداعمة والتأهيل</a:t>
                      </a:r>
                      <a:endParaRPr lang="en-US" sz="1600" b="1" dirty="0">
                        <a:solidFill>
                          <a:srgbClr val="AE1264"/>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4.1</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93203228"/>
                  </a:ext>
                </a:extLst>
              </a:tr>
              <a:tr h="535786">
                <a:tc>
                  <a:txBody>
                    <a:bodyPr/>
                    <a:lstStyle/>
                    <a:p>
                      <a:pPr algn="justLow" rtl="1">
                        <a:lnSpc>
                          <a:spcPct val="200000"/>
                        </a:lnSpc>
                      </a:pPr>
                      <a:r>
                        <a:rPr lang="ar-SA" sz="1600" b="1" dirty="0" smtClean="0">
                          <a:solidFill>
                            <a:srgbClr val="AE1264"/>
                          </a:solidFill>
                          <a:latin typeface="GE SS Two Light" panose="020A0503020102020204" pitchFamily="18" charset="-78"/>
                          <a:ea typeface="GE SS Two Light" panose="020A0503020102020204" pitchFamily="18" charset="-78"/>
                          <a:cs typeface="GE SS Two Light" panose="020A0503020102020204" pitchFamily="18" charset="-78"/>
                        </a:rPr>
                        <a:t>ضمان وصول عادل ومثالي للمُسكنات والمُخدرات لكل مرضى السرطان</a:t>
                      </a:r>
                      <a:endParaRPr lang="en-US" sz="1600" b="1" dirty="0">
                        <a:solidFill>
                          <a:srgbClr val="AE1264"/>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4.2</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4869660"/>
                  </a:ext>
                </a:extLst>
              </a:tr>
            </a:tbl>
          </a:graphicData>
        </a:graphic>
      </p:graphicFrame>
      <p:sp>
        <p:nvSpPr>
          <p:cNvPr id="41" name="Rectangle 40"/>
          <p:cNvSpPr/>
          <p:nvPr/>
        </p:nvSpPr>
        <p:spPr>
          <a:xfrm>
            <a:off x="8439099" y="221406"/>
            <a:ext cx="256085" cy="340921"/>
          </a:xfrm>
          <a:prstGeom prst="rect">
            <a:avLst/>
          </a:prstGeom>
          <a:solidFill>
            <a:schemeClr val="bg1"/>
          </a:solidFill>
        </p:spPr>
        <p:txBody>
          <a:bodyPr wrap="none" lIns="63304" tIns="31652" rIns="63304" bIns="31652">
            <a:spAutoFit/>
          </a:bodyPr>
          <a:lstStyle/>
          <a:p>
            <a:r>
              <a:rPr lang="en-US" dirty="0">
                <a:solidFill>
                  <a:srgbClr val="9A0650"/>
                </a:solidFill>
                <a:latin typeface="BankGothic Lt BT" panose="020B0607020203060204" pitchFamily="34" charset="0"/>
                <a:ea typeface="GE SS Two Light" panose="020A0503020102020204" pitchFamily="18" charset="-78"/>
                <a:cs typeface="GE SS Two Light" panose="020A0503020102020204" pitchFamily="18" charset="-78"/>
              </a:rPr>
              <a:t>4</a:t>
            </a:r>
            <a:endParaRPr lang="en-US" dirty="0">
              <a:solidFill>
                <a:srgbClr val="9A0650"/>
              </a:solidFill>
            </a:endParaRPr>
          </a:p>
        </p:txBody>
      </p:sp>
    </p:spTree>
    <p:extLst>
      <p:ext uri="{BB962C8B-B14F-4D97-AF65-F5344CB8AC3E}">
        <p14:creationId xmlns="" xmlns:p14="http://schemas.microsoft.com/office/powerpoint/2010/main" val="2364162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0" y="375886"/>
            <a:ext cx="9144000" cy="0"/>
          </a:xfrm>
          <a:prstGeom prst="line">
            <a:avLst/>
          </a:prstGeom>
          <a:ln w="19050">
            <a:solidFill>
              <a:srgbClr val="9A06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5753"/>
            <a:ext cx="9144000" cy="402248"/>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4" tIns="31652" rIns="63304" bIns="31652" rtlCol="0" anchor="ctr"/>
          <a:lstStyle/>
          <a:p>
            <a:pPr algn="ctr"/>
            <a:endParaRPr lang="en-US" dirty="0"/>
          </a:p>
        </p:txBody>
      </p:sp>
      <p:sp>
        <p:nvSpPr>
          <p:cNvPr id="8" name="Slide Number Placeholder 7"/>
          <p:cNvSpPr>
            <a:spLocks noGrp="1"/>
          </p:cNvSpPr>
          <p:nvPr>
            <p:ph type="sldNum" sz="quarter" idx="12"/>
          </p:nvPr>
        </p:nvSpPr>
        <p:spPr/>
        <p:txBody>
          <a:bodyPr/>
          <a:lstStyle/>
          <a:p>
            <a:pPr algn="ctr">
              <a:defRPr/>
            </a:pPr>
            <a:fld id="{DA9C2231-6C44-40BD-85B2-0720AAD0200A}" type="slidenum">
              <a:rPr lang="en-US">
                <a:solidFill>
                  <a:schemeClr val="bg1"/>
                </a:solidFill>
                <a:latin typeface="PT Sans Narrow" panose="020B0506020203020204" pitchFamily="34" charset="0"/>
                <a:ea typeface="PT Sans Narrow" panose="020B0506020203020204" pitchFamily="34" charset="0"/>
              </a:rPr>
              <a:pPr algn="ctr">
                <a:defRPr/>
              </a:pPr>
              <a:t>16</a:t>
            </a:fld>
            <a:endParaRPr lang="en-US" dirty="0">
              <a:solidFill>
                <a:schemeClr val="bg1"/>
              </a:solidFill>
              <a:latin typeface="PT Sans Narrow" panose="020B0506020203020204" pitchFamily="34" charset="0"/>
              <a:ea typeface="PT Sans Narrow" panose="020B0506020203020204" pitchFamily="34" charset="0"/>
            </a:endParaRPr>
          </a:p>
        </p:txBody>
      </p:sp>
      <p:sp>
        <p:nvSpPr>
          <p:cNvPr id="6" name="TextBox 5"/>
          <p:cNvSpPr txBox="1"/>
          <p:nvPr/>
        </p:nvSpPr>
        <p:spPr>
          <a:xfrm>
            <a:off x="5238207" y="274675"/>
            <a:ext cx="3200892" cy="371699"/>
          </a:xfrm>
          <a:prstGeom prst="rect">
            <a:avLst/>
          </a:prstGeom>
          <a:solidFill>
            <a:schemeClr val="bg1"/>
          </a:solidFill>
        </p:spPr>
        <p:txBody>
          <a:bodyPr wrap="square" lIns="63304" tIns="31652" rIns="63304" bIns="31652" rtlCol="0">
            <a:spAutoFit/>
          </a:bodyPr>
          <a:lstStyle/>
          <a:p>
            <a:pPr lvl="0" algn="justLow" rtl="1"/>
            <a:r>
              <a:rPr lang="ar-SY" sz="2000" b="1" u="sng" dirty="0">
                <a:solidFill>
                  <a:srgbClr val="9A0650"/>
                </a:solidFill>
                <a:latin typeface="GE SS Two Medium" panose="020A0503020102020204" pitchFamily="18" charset="-78"/>
                <a:ea typeface="GE SS Two Medium" panose="020A0503020102020204" pitchFamily="18" charset="-78"/>
                <a:cs typeface="GE SS Two Medium" panose="020A0503020102020204" pitchFamily="18" charset="-78"/>
              </a:rPr>
              <a:t>تحسين فعالية </a:t>
            </a:r>
            <a:r>
              <a:rPr lang="ar-SY" sz="1400" b="1" u="sng" dirty="0">
                <a:solidFill>
                  <a:srgbClr val="9A0650"/>
                </a:solidFill>
                <a:latin typeface="GE SS Two Medium" panose="020A0503020102020204" pitchFamily="18" charset="-78"/>
                <a:ea typeface="GE SS Two Medium" panose="020A0503020102020204" pitchFamily="18" charset="-78"/>
                <a:cs typeface="GE SS Two Medium" panose="020A0503020102020204" pitchFamily="18" charset="-78"/>
              </a:rPr>
              <a:t>التحكّم</a:t>
            </a:r>
            <a:r>
              <a:rPr lang="ar-SY" sz="2000" b="1" u="sng" dirty="0">
                <a:solidFill>
                  <a:srgbClr val="9A0650"/>
                </a:solidFill>
                <a:latin typeface="GE SS Two Medium" panose="020A0503020102020204" pitchFamily="18" charset="-78"/>
                <a:ea typeface="GE SS Two Medium" panose="020A0503020102020204" pitchFamily="18" charset="-78"/>
                <a:cs typeface="GE SS Two Medium" panose="020A0503020102020204" pitchFamily="18" charset="-78"/>
              </a:rPr>
              <a:t> بالسرطان</a:t>
            </a:r>
          </a:p>
        </p:txBody>
      </p:sp>
      <p:sp>
        <p:nvSpPr>
          <p:cNvPr id="9" name="TextBox 8"/>
          <p:cNvSpPr txBox="1"/>
          <p:nvPr/>
        </p:nvSpPr>
        <p:spPr>
          <a:xfrm>
            <a:off x="457200" y="777891"/>
            <a:ext cx="8229600" cy="3241972"/>
          </a:xfrm>
          <a:prstGeom prst="rect">
            <a:avLst/>
          </a:prstGeom>
          <a:noFill/>
        </p:spPr>
        <p:txBody>
          <a:bodyPr wrap="square" lIns="63304" tIns="31652" rIns="63304" bIns="31652" rtlCol="0">
            <a:spAutoFit/>
          </a:bodyPr>
          <a:lstStyle/>
          <a:p>
            <a:pPr lvl="0" algn="justLow" rtl="1">
              <a:lnSpc>
                <a:spcPct val="200000"/>
              </a:lnSpc>
              <a:defRPr/>
            </a:pPr>
            <a:r>
              <a:rPr lang="ar-SY" sz="1400"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لا يقتصر دور البرنامج على تأمين الرعاية والتأهيل للمرضى بل يعمل وبالتعاون مع الشركاء على إطلاق أبحاث ودراسات مُتعلّقة بالسرطان في سورية</a:t>
            </a:r>
          </a:p>
          <a:p>
            <a:pPr lvl="0" algn="justLow" rtl="1">
              <a:lnSpc>
                <a:spcPct val="200000"/>
              </a:lnSpc>
              <a:defRPr/>
            </a:pPr>
            <a:r>
              <a:rPr lang="ar-SY" sz="1400"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حيث تهدف هذه البرامج وبالدرجة الأولى إلى رفع منظومة العمل وتقديم خدمة نوعية، شاملة ومُتكاملة وبناء قدرات العاملين وتدريبهم على أسس منهجية أكاديمية علمية وعملية تضمن تحقيق الهدف الأساسي للجنة في التحكّم بالسرطان، بالإضافة إلى تطوير السجل الوطني للسرطان في سورية واستثماره مُستقبلاً إقليمياً وعالمياً ليُشكّل الداعم الأساسي والمُحرّك الأول لهذه الأبحاث وليكون القاعدة الأساسية لبيانات وطنية شاملة عن نسب وأسباب حدوث السرطان في سورية </a:t>
            </a:r>
            <a:r>
              <a:rPr lang="ar-SY"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والتي سيتم على أساسه بناء الاستراتيجيات الوطنية والخطط الداعمة للتحكّم بالسرطان</a:t>
            </a:r>
          </a:p>
        </p:txBody>
      </p:sp>
      <p:graphicFrame>
        <p:nvGraphicFramePr>
          <p:cNvPr id="11" name="Table 10"/>
          <p:cNvGraphicFramePr>
            <a:graphicFrameLocks noGrp="1"/>
          </p:cNvGraphicFramePr>
          <p:nvPr>
            <p:extLst>
              <p:ext uri="{D42A27DB-BD31-4B8C-83A1-F6EECF244321}">
                <p14:modId xmlns="" xmlns:p14="http://schemas.microsoft.com/office/powerpoint/2010/main" val="1390254091"/>
              </p:ext>
            </p:extLst>
          </p:nvPr>
        </p:nvGraphicFramePr>
        <p:xfrm>
          <a:off x="500034" y="4000504"/>
          <a:ext cx="8229601" cy="2449684"/>
        </p:xfrm>
        <a:graphic>
          <a:graphicData uri="http://schemas.openxmlformats.org/drawingml/2006/table">
            <a:tbl>
              <a:tblPr firstRow="1" bandRow="1">
                <a:tableStyleId>{5C22544A-7EE6-4342-B048-85BDC9FD1C3A}</a:tableStyleId>
              </a:tblPr>
              <a:tblGrid>
                <a:gridCol w="7431764">
                  <a:extLst>
                    <a:ext uri="{9D8B030D-6E8A-4147-A177-3AD203B41FA5}">
                      <a16:colId xmlns="" xmlns:a16="http://schemas.microsoft.com/office/drawing/2014/main" val="2665212803"/>
                    </a:ext>
                  </a:extLst>
                </a:gridCol>
                <a:gridCol w="797837">
                  <a:extLst>
                    <a:ext uri="{9D8B030D-6E8A-4147-A177-3AD203B41FA5}">
                      <a16:colId xmlns="" xmlns:a16="http://schemas.microsoft.com/office/drawing/2014/main" val="2843166235"/>
                    </a:ext>
                  </a:extLst>
                </a:gridCol>
              </a:tblGrid>
              <a:tr h="510980">
                <a:tc>
                  <a:txBody>
                    <a:bodyPr/>
                    <a:lstStyle/>
                    <a:p>
                      <a:pPr algn="justLow" rtl="1">
                        <a:lnSpc>
                          <a:spcPct val="200000"/>
                        </a:lnSpc>
                      </a:pPr>
                      <a:r>
                        <a:rPr lang="ar-SA"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تطوير أبحاث وطنية واقليمية لجهة مضمون التحكّم والسيطرة على السرطان</a:t>
                      </a:r>
                      <a:endParaRPr lang="en-US" sz="1400" b="1" dirty="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5.1</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93203228"/>
                  </a:ext>
                </a:extLst>
              </a:tr>
              <a:tr h="510980">
                <a:tc>
                  <a:txBody>
                    <a:bodyPr/>
                    <a:lstStyle/>
                    <a:p>
                      <a:pPr algn="justLow" rtl="1">
                        <a:lnSpc>
                          <a:spcPct val="200000"/>
                        </a:lnSpc>
                      </a:pPr>
                      <a:r>
                        <a:rPr lang="ar-SA"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تطوير بنية موحدة شاملة </a:t>
                      </a:r>
                      <a:r>
                        <a:rPr lang="ar-SA" sz="1400" b="1" dirty="0" err="1"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وم</a:t>
                      </a:r>
                      <a:r>
                        <a:rPr lang="ar-SY"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نسقة لكل الجهات الحكومية والم</a:t>
                      </a:r>
                      <a:r>
                        <a:rPr lang="ar-SY"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400" b="1" dirty="0" err="1"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جتمعية</a:t>
                      </a:r>
                      <a:r>
                        <a:rPr lang="ar-SA"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 لم</a:t>
                      </a:r>
                      <a:r>
                        <a:rPr lang="ar-SY"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400" b="1" dirty="0" err="1"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قاربة</a:t>
                      </a:r>
                      <a:r>
                        <a:rPr lang="ar-SA"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 الخطة الوطنية </a:t>
                      </a:r>
                      <a:r>
                        <a:rPr lang="ar-SA" sz="1400" b="1" dirty="0" err="1"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للتحك</a:t>
                      </a:r>
                      <a:r>
                        <a:rPr lang="ar-SY"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م بالسرطان بحلول </a:t>
                      </a:r>
                      <a:r>
                        <a:rPr lang="en-US" sz="1400" b="1" dirty="0" smtClean="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rPr>
                        <a:t>2020</a:t>
                      </a:r>
                      <a:endParaRPr lang="en-US" sz="1400" b="1" dirty="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5.2</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4869660"/>
                  </a:ext>
                </a:extLst>
              </a:tr>
              <a:tr h="510980">
                <a:tc>
                  <a:txBody>
                    <a:bodyPr/>
                    <a:lstStyle/>
                    <a:p>
                      <a:pPr algn="justLow" rtl="1">
                        <a:lnSpc>
                          <a:spcPct val="200000"/>
                        </a:lnSpc>
                      </a:pPr>
                      <a:r>
                        <a:rPr lang="ar-SA"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تطوير ب</a:t>
                      </a:r>
                      <a:r>
                        <a:rPr lang="ar-SY"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ر</a:t>
                      </a:r>
                      <a:r>
                        <a:rPr lang="ar-SA" sz="1400" b="1" dirty="0" err="1"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نامج</a:t>
                      </a:r>
                      <a:r>
                        <a:rPr lang="ar-SA"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 موحّد لتطبيق لقاح </a:t>
                      </a:r>
                      <a:r>
                        <a:rPr lang="en-US" sz="1400" b="1" dirty="0" smtClean="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rPr>
                        <a:t>HPV</a:t>
                      </a:r>
                      <a:r>
                        <a:rPr lang="en-US"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 </a:t>
                      </a:r>
                      <a:r>
                        <a:rPr lang="ar-SY"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 </a:t>
                      </a:r>
                      <a:r>
                        <a:rPr lang="ar-SA"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والمسح والتسجيل والمُراقبة</a:t>
                      </a:r>
                      <a:endParaRPr lang="en-US" sz="1400" b="1" dirty="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5.3</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39129508"/>
                  </a:ext>
                </a:extLst>
              </a:tr>
              <a:tr h="510980">
                <a:tc>
                  <a:txBody>
                    <a:bodyPr/>
                    <a:lstStyle/>
                    <a:p>
                      <a:pPr algn="justLow" rtl="1">
                        <a:lnSpc>
                          <a:spcPct val="200000"/>
                        </a:lnSpc>
                      </a:pPr>
                      <a:r>
                        <a:rPr lang="ar-SA" sz="1400" b="1" dirty="0" smtClean="0">
                          <a:solidFill>
                            <a:srgbClr val="9F115B"/>
                          </a:solidFill>
                          <a:latin typeface="GE SS Two Light" panose="020A0503020102020204" pitchFamily="18" charset="-78"/>
                          <a:ea typeface="GE SS Two Light" panose="020A0503020102020204" pitchFamily="18" charset="-78"/>
                          <a:cs typeface="GE SS Two Light" panose="020A0503020102020204" pitchFamily="18" charset="-78"/>
                        </a:rPr>
                        <a:t>ضمان المُشاركة الفعّالة لنسبة عالية جداً من الشركاء الصحيين والمُجتمعيين ومُمثلي المُستفيدين في صياغة السياسات العلاجية للسرطان بحلول </a:t>
                      </a:r>
                      <a:r>
                        <a:rPr lang="en-US" sz="1400" b="1" dirty="0" smtClean="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rPr>
                        <a:t>2020</a:t>
                      </a:r>
                      <a:endParaRPr lang="en-US" sz="1400" b="1" dirty="0">
                        <a:solidFill>
                          <a:srgbClr val="9F115B"/>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5.4</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23824575"/>
                  </a:ext>
                </a:extLst>
              </a:tr>
            </a:tbl>
          </a:graphicData>
        </a:graphic>
      </p:graphicFrame>
      <p:sp>
        <p:nvSpPr>
          <p:cNvPr id="12" name="Rectangle 11"/>
          <p:cNvSpPr/>
          <p:nvPr/>
        </p:nvSpPr>
        <p:spPr>
          <a:xfrm>
            <a:off x="8439099" y="221406"/>
            <a:ext cx="256085" cy="340921"/>
          </a:xfrm>
          <a:prstGeom prst="rect">
            <a:avLst/>
          </a:prstGeom>
          <a:solidFill>
            <a:schemeClr val="bg1"/>
          </a:solidFill>
        </p:spPr>
        <p:txBody>
          <a:bodyPr wrap="none" lIns="63304" tIns="31652" rIns="63304" bIns="31652">
            <a:spAutoFit/>
          </a:bodyPr>
          <a:lstStyle/>
          <a:p>
            <a:r>
              <a:rPr lang="en-US" dirty="0">
                <a:solidFill>
                  <a:srgbClr val="9A0650"/>
                </a:solidFill>
                <a:latin typeface="BankGothic Lt BT" panose="020B0607020203060204" pitchFamily="34" charset="0"/>
                <a:ea typeface="GE SS Two Light" panose="020A0503020102020204" pitchFamily="18" charset="-78"/>
                <a:cs typeface="GE SS Two Light" panose="020A0503020102020204" pitchFamily="18" charset="-78"/>
              </a:rPr>
              <a:t>5</a:t>
            </a:r>
            <a:endParaRPr lang="en-US" dirty="0">
              <a:solidFill>
                <a:srgbClr val="9A0650"/>
              </a:solidFill>
            </a:endParaRPr>
          </a:p>
        </p:txBody>
      </p:sp>
    </p:spTree>
    <p:extLst>
      <p:ext uri="{BB962C8B-B14F-4D97-AF65-F5344CB8AC3E}">
        <p14:creationId xmlns="" xmlns:p14="http://schemas.microsoft.com/office/powerpoint/2010/main" val="2194698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8077" y="6556475"/>
            <a:ext cx="1043160" cy="233199"/>
          </a:xfrm>
          <a:prstGeom prst="rect">
            <a:avLst/>
          </a:prstGeom>
        </p:spPr>
        <p:txBody>
          <a:bodyPr wrap="none" lIns="63304" tIns="31652" rIns="63304" bIns="31652">
            <a:spAutoFit/>
          </a:bodyPr>
          <a:lstStyle/>
          <a:p>
            <a:pPr algn="ctr" rtl="1"/>
            <a:r>
              <a:rPr lang="ar-SY" sz="1100" dirty="0">
                <a:solidFill>
                  <a:schemeClr val="bg1"/>
                </a:solidFill>
                <a:latin typeface="Abel" panose="02000506030000020004" pitchFamily="2" charset="0"/>
                <a:ea typeface="GE SS Two Light" panose="020A0503020102020204" pitchFamily="18" charset="-78"/>
                <a:cs typeface="GE SS Two Light" panose="020A0503020102020204" pitchFamily="18" charset="-78"/>
              </a:rPr>
              <a:t> </a:t>
            </a:r>
            <a:r>
              <a:rPr lang="en-US" sz="1100" dirty="0">
                <a:solidFill>
                  <a:schemeClr val="bg1"/>
                </a:solidFill>
                <a:latin typeface="Abel" panose="02000506030000020004" pitchFamily="2" charset="0"/>
                <a:ea typeface="GE SS Two Light" panose="020A0503020102020204" pitchFamily="18" charset="-78"/>
                <a:cs typeface="GE SS Two Light" panose="020A0503020102020204" pitchFamily="18" charset="-78"/>
              </a:rPr>
              <a:t>18</a:t>
            </a:r>
            <a:r>
              <a:rPr lang="ar-SY" sz="1100" dirty="0">
                <a:solidFill>
                  <a:schemeClr val="bg1"/>
                </a:solidFill>
                <a:latin typeface="Abel" panose="02000506030000020004" pitchFamily="2" charset="0"/>
                <a:ea typeface="GE SS Two Light" panose="020A0503020102020204" pitchFamily="18" charset="-78"/>
                <a:cs typeface="GE SS Two Light" panose="020A0503020102020204" pitchFamily="18" charset="-78"/>
              </a:rPr>
              <a:t> </a:t>
            </a:r>
            <a:r>
              <a:rPr lang="ar-SY" sz="1100"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كانون الأول </a:t>
            </a:r>
            <a:r>
              <a:rPr lang="en-US" sz="1100" dirty="0">
                <a:solidFill>
                  <a:schemeClr val="bg1"/>
                </a:solidFill>
                <a:latin typeface="Abel" panose="02000506030000020004" pitchFamily="2" charset="0"/>
                <a:ea typeface="GE SS Two Light" panose="020A0503020102020204" pitchFamily="18" charset="-78"/>
                <a:cs typeface="GE SS Two Light" panose="020A0503020102020204" pitchFamily="18" charset="-78"/>
              </a:rPr>
              <a:t>2019</a:t>
            </a:r>
          </a:p>
        </p:txBody>
      </p:sp>
      <p:sp>
        <p:nvSpPr>
          <p:cNvPr id="105" name="Rectangle 104"/>
          <p:cNvSpPr/>
          <p:nvPr/>
        </p:nvSpPr>
        <p:spPr>
          <a:xfrm rot="5400000">
            <a:off x="4413739" y="-4413739"/>
            <a:ext cx="316523" cy="9143999"/>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4" tIns="31652" rIns="63304" bIns="31652" rtlCol="0" anchor="ctr"/>
          <a:lstStyle/>
          <a:p>
            <a:pPr algn="ctr"/>
            <a:endParaRPr lang="en-US" dirty="0"/>
          </a:p>
        </p:txBody>
      </p:sp>
      <p:grpSp>
        <p:nvGrpSpPr>
          <p:cNvPr id="3" name="Group 2"/>
          <p:cNvGrpSpPr/>
          <p:nvPr/>
        </p:nvGrpSpPr>
        <p:grpSpPr>
          <a:xfrm rot="5400000">
            <a:off x="4223803" y="1937805"/>
            <a:ext cx="696392" cy="9144001"/>
            <a:chOff x="9038677" y="2"/>
            <a:chExt cx="1005899" cy="13208001"/>
          </a:xfrm>
        </p:grpSpPr>
        <p:sp>
          <p:nvSpPr>
            <p:cNvPr id="103" name="Rectangle 102"/>
            <p:cNvSpPr/>
            <p:nvPr/>
          </p:nvSpPr>
          <p:spPr>
            <a:xfrm>
              <a:off x="9038677" y="2"/>
              <a:ext cx="1005899" cy="13208001"/>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7755104" y="2092191"/>
              <a:ext cx="3720047" cy="355652"/>
            </a:xfrm>
            <a:prstGeom prst="rect">
              <a:avLst/>
            </a:prstGeom>
            <a:noFill/>
          </p:spPr>
          <p:txBody>
            <a:bodyPr wrap="square" rtlCol="0">
              <a:spAutoFit/>
            </a:bodyPr>
            <a:lstStyle/>
            <a:p>
              <a:pPr marL="472581" indent="-472581" algn="justLow" rtl="1"/>
              <a:r>
                <a:rPr lang="ar-SY" sz="1000"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اللجنة الوطنية للتحكّم بالسرطان </a:t>
              </a:r>
              <a:r>
                <a:rPr lang="en-US" sz="1000" dirty="0">
                  <a:solidFill>
                    <a:schemeClr val="bg1"/>
                  </a:solidFill>
                  <a:latin typeface="BankGothic Lt BT" panose="020B0607020203060204" pitchFamily="34" charset="0"/>
                  <a:ea typeface="GE SS Two Medium" panose="020A0503020102020204" pitchFamily="18" charset="-78"/>
                  <a:cs typeface="GE SS Two Medium" panose="020A0503020102020204" pitchFamily="18" charset="-78"/>
                </a:rPr>
                <a:t>2020</a:t>
              </a:r>
              <a:endParaRPr lang="ar-SY" sz="1000" dirty="0">
                <a:solidFill>
                  <a:schemeClr val="bg1"/>
                </a:solidFill>
                <a:latin typeface="BankGothic Lt BT" panose="020B0607020203060204" pitchFamily="34" charset="0"/>
                <a:ea typeface="GE SS Two Medium" panose="020A0503020102020204" pitchFamily="18" charset="-78"/>
                <a:cs typeface="GE SS Two Medium" panose="020A0503020102020204" pitchFamily="18" charset="-78"/>
              </a:endParaRPr>
            </a:p>
          </p:txBody>
        </p:sp>
      </p:gr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86050" y="1714488"/>
            <a:ext cx="3643338" cy="2428892"/>
          </a:xfrm>
          <a:prstGeom prst="rect">
            <a:avLst/>
          </a:prstGeom>
        </p:spPr>
      </p:pic>
    </p:spTree>
    <p:extLst>
      <p:ext uri="{BB962C8B-B14F-4D97-AF65-F5344CB8AC3E}">
        <p14:creationId xmlns="" xmlns:p14="http://schemas.microsoft.com/office/powerpoint/2010/main" val="4119541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25FFA3-8FB2-40CC-8A00-27DCCB118D37}" type="datetime1">
              <a:rPr lang="en-US" smtClean="0"/>
              <a:pPr/>
              <a:t>06-Mar-20</a:t>
            </a:fld>
            <a:endParaRPr lang="en-US"/>
          </a:p>
        </p:txBody>
      </p:sp>
      <p:sp>
        <p:nvSpPr>
          <p:cNvPr id="5" name="Slide Number Placeholder 4"/>
          <p:cNvSpPr>
            <a:spLocks noGrp="1"/>
          </p:cNvSpPr>
          <p:nvPr>
            <p:ph type="sldNum" sz="quarter" idx="12"/>
          </p:nvPr>
        </p:nvSpPr>
        <p:spPr/>
        <p:txBody>
          <a:bodyPr/>
          <a:lstStyle/>
          <a:p>
            <a:fld id="{8C92AA80-3686-410E-9D5B-C379A46A52F2}" type="slidenum">
              <a:rPr lang="en-US" smtClean="0"/>
              <a:pPr/>
              <a:t>18</a:t>
            </a:fld>
            <a:endParaRPr lang="en-US"/>
          </a:p>
        </p:txBody>
      </p:sp>
      <p:sp>
        <p:nvSpPr>
          <p:cNvPr id="6" name="Title 5"/>
          <p:cNvSpPr>
            <a:spLocks noGrp="1"/>
          </p:cNvSpPr>
          <p:nvPr>
            <p:ph type="ctrTitle" idx="4294967295"/>
          </p:nvPr>
        </p:nvSpPr>
        <p:spPr>
          <a:xfrm>
            <a:off x="2500298" y="2143116"/>
            <a:ext cx="4433902" cy="1457334"/>
          </a:xfrm>
        </p:spPr>
        <p:txBody>
          <a:bodyPr/>
          <a:lstStyle/>
          <a:p>
            <a:r>
              <a:rPr lang="ar-SY" dirty="0" smtClean="0">
                <a:solidFill>
                  <a:srgbClr val="C1156F"/>
                </a:solidFill>
              </a:rPr>
              <a:t>شــكرا لكم </a:t>
            </a:r>
            <a:endParaRPr lang="en-US" dirty="0">
              <a:solidFill>
                <a:srgbClr val="C1156F"/>
              </a:solidFill>
            </a:endParaRPr>
          </a:p>
        </p:txBody>
      </p:sp>
      <p:sp>
        <p:nvSpPr>
          <p:cNvPr id="7" name="Subtitle 6"/>
          <p:cNvSpPr>
            <a:spLocks noGrp="1"/>
          </p:cNvSpPr>
          <p:nvPr>
            <p:ph type="subTitle" idx="4294967295"/>
          </p:nvPr>
        </p:nvSpPr>
        <p:spPr>
          <a:xfrm>
            <a:off x="2214546" y="3886200"/>
            <a:ext cx="5643602" cy="838200"/>
          </a:xfrm>
        </p:spPr>
        <p:txBody>
          <a:bodyPr>
            <a:normAutofit/>
          </a:bodyPr>
          <a:lstStyle/>
          <a:p>
            <a:pPr>
              <a:buNone/>
            </a:pPr>
            <a:r>
              <a:rPr lang="ar-SY" sz="4000" b="1" dirty="0" smtClean="0">
                <a:solidFill>
                  <a:srgbClr val="C1156F"/>
                </a:solidFill>
              </a:rPr>
              <a:t>اللجنة الوطنية للتحكم بالسرطان</a:t>
            </a:r>
            <a:endParaRPr lang="en-US" sz="4000" b="1" dirty="0">
              <a:solidFill>
                <a:srgbClr val="C1156F"/>
              </a:solidFill>
            </a:endParaRPr>
          </a:p>
        </p:txBody>
      </p:sp>
    </p:spTree>
    <p:extLst>
      <p:ext uri="{BB962C8B-B14F-4D97-AF65-F5344CB8AC3E}">
        <p14:creationId xmlns="" xmlns:p14="http://schemas.microsoft.com/office/powerpoint/2010/main" val="829638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868362"/>
          </a:xfrm>
        </p:spPr>
        <p:txBody>
          <a:bodyPr>
            <a:normAutofit/>
          </a:bodyPr>
          <a:lstStyle/>
          <a:p>
            <a:pPr lvl="0"/>
            <a:r>
              <a:rPr lang="ar-SY" dirty="0" smtClean="0">
                <a:solidFill>
                  <a:srgbClr val="9F115B"/>
                </a:solidFill>
              </a:rPr>
              <a:t>اللجنة الوطنية للتحكم بالسرطان</a:t>
            </a:r>
            <a:endParaRPr lang="en-US" dirty="0">
              <a:solidFill>
                <a:srgbClr val="9F115B"/>
              </a:solidFill>
            </a:endParaRPr>
          </a:p>
        </p:txBody>
      </p:sp>
      <p:sp>
        <p:nvSpPr>
          <p:cNvPr id="3" name="Content Placeholder 2"/>
          <p:cNvSpPr>
            <a:spLocks noGrp="1"/>
          </p:cNvSpPr>
          <p:nvPr>
            <p:ph idx="1"/>
          </p:nvPr>
        </p:nvSpPr>
        <p:spPr/>
        <p:txBody>
          <a:bodyPr/>
          <a:lstStyle/>
          <a:p>
            <a:r>
              <a:rPr lang="ar-SY" dirty="0" smtClean="0"/>
              <a:t>تم تشكل اللجنة بموجب القرار رقم 42/م و. تاريخ 2019/6/10. الصادر عن السيد رئيس مجلس الوزراء وهي تضمن ممثلين عن:</a:t>
            </a:r>
          </a:p>
          <a:p>
            <a:pPr lvl="1"/>
            <a:r>
              <a:rPr lang="ar-SY" dirty="0" smtClean="0"/>
              <a:t>وزارة التعليم العالي</a:t>
            </a:r>
          </a:p>
          <a:p>
            <a:pPr lvl="1"/>
            <a:r>
              <a:rPr lang="ar-SY" dirty="0" smtClean="0"/>
              <a:t>وزارة الصحة</a:t>
            </a:r>
          </a:p>
          <a:p>
            <a:pPr lvl="1"/>
            <a:r>
              <a:rPr lang="ar-SY" dirty="0" smtClean="0"/>
              <a:t>وزارة الدفاع / إدارة الخدمات الطبية.</a:t>
            </a:r>
          </a:p>
          <a:p>
            <a:pPr lvl="1"/>
            <a:r>
              <a:rPr lang="ar-SY" dirty="0" smtClean="0"/>
              <a:t>هيئة الطاقة الذرية</a:t>
            </a:r>
          </a:p>
          <a:p>
            <a:pPr lvl="1"/>
            <a:r>
              <a:rPr lang="ar-SY" dirty="0" smtClean="0"/>
              <a:t>منظمات غير حكومية/جمعية بسمة</a:t>
            </a:r>
            <a:endParaRPr lang="en-US" dirty="0"/>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6167" b="7833"/>
          <a:stretch/>
        </p:blipFill>
        <p:spPr>
          <a:xfrm>
            <a:off x="381000" y="2514600"/>
            <a:ext cx="2819400" cy="3733800"/>
          </a:xfrm>
          <a:prstGeom prst="rect">
            <a:avLst/>
          </a:prstGeom>
        </p:spPr>
      </p:pic>
      <p:sp>
        <p:nvSpPr>
          <p:cNvPr id="5" name="Date Placeholder 4"/>
          <p:cNvSpPr>
            <a:spLocks noGrp="1"/>
          </p:cNvSpPr>
          <p:nvPr>
            <p:ph type="dt" sz="half" idx="10"/>
          </p:nvPr>
        </p:nvSpPr>
        <p:spPr/>
        <p:txBody>
          <a:bodyPr/>
          <a:lstStyle/>
          <a:p>
            <a:fld id="{769A1D48-2C79-4917-83A1-A61A34512FD6}" type="datetime1">
              <a:rPr lang="en-US" smtClean="0"/>
              <a:pPr/>
              <a:t>06-Mar-20</a:t>
            </a:fld>
            <a:endParaRPr lang="en-US"/>
          </a:p>
        </p:txBody>
      </p:sp>
      <p:sp>
        <p:nvSpPr>
          <p:cNvPr id="6" name="Slide Number Placeholder 5"/>
          <p:cNvSpPr>
            <a:spLocks noGrp="1"/>
          </p:cNvSpPr>
          <p:nvPr>
            <p:ph type="sldNum" sz="quarter" idx="12"/>
          </p:nvPr>
        </p:nvSpPr>
        <p:spPr/>
        <p:txBody>
          <a:bodyPr/>
          <a:lstStyle/>
          <a:p>
            <a:fld id="{8C92AA80-3686-410E-9D5B-C379A46A52F2}" type="slidenum">
              <a:rPr lang="en-US" smtClean="0"/>
              <a:pPr/>
              <a:t>2</a:t>
            </a:fld>
            <a:endParaRPr lang="en-US"/>
          </a:p>
        </p:txBody>
      </p:sp>
    </p:spTree>
    <p:extLst>
      <p:ext uri="{BB962C8B-B14F-4D97-AF65-F5344CB8AC3E}">
        <p14:creationId xmlns="" xmlns:p14="http://schemas.microsoft.com/office/powerpoint/2010/main" val="947122877"/>
      </p:ext>
    </p:extLst>
  </p:cSld>
  <p:clrMapOvr>
    <a:masterClrMapping/>
  </p:clrMapOvr>
  <mc:AlternateContent xmlns:mc="http://schemas.openxmlformats.org/markup-compatibility/2006">
    <mc:Choice xmlns="" xmlns:p14="http://schemas.microsoft.com/office/powerpoint/2010/main" Requires="p14">
      <p:transition spd="med">
        <p14:prism/>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solidFill>
                  <a:srgbClr val="9F115B"/>
                </a:solidFill>
              </a:rPr>
              <a:t>اللجنة الوطنية للتحكم بالسرطان</a:t>
            </a:r>
            <a:endParaRPr lang="en-US" dirty="0"/>
          </a:p>
        </p:txBody>
      </p:sp>
      <p:sp>
        <p:nvSpPr>
          <p:cNvPr id="3" name="عنصر نائب للمحتوى 2"/>
          <p:cNvSpPr>
            <a:spLocks noGrp="1"/>
          </p:cNvSpPr>
          <p:nvPr>
            <p:ph idx="1"/>
          </p:nvPr>
        </p:nvSpPr>
        <p:spPr/>
        <p:txBody>
          <a:bodyPr/>
          <a:lstStyle/>
          <a:p>
            <a:pPr>
              <a:buNone/>
            </a:pPr>
            <a:endParaRPr lang="ar-SY" sz="3200" dirty="0" smtClean="0">
              <a:solidFill>
                <a:srgbClr val="AE1264"/>
              </a:solidFill>
              <a:latin typeface="Abel" panose="02000506030000020004" pitchFamily="2" charset="0"/>
              <a:ea typeface="GE SS Two Light" panose="020A0503020102020204" pitchFamily="18" charset="-78"/>
              <a:cs typeface="GE SS Two Light" panose="020A0503020102020204" pitchFamily="18" charset="-78"/>
            </a:endParaRPr>
          </a:p>
          <a:p>
            <a:pPr>
              <a:buNone/>
            </a:pPr>
            <a:r>
              <a:rPr lang="ar-SY" sz="3200" dirty="0" smtClean="0">
                <a:solidFill>
                  <a:srgbClr val="AE1264"/>
                </a:solidFill>
                <a:latin typeface="Abel" panose="02000506030000020004" pitchFamily="2" charset="0"/>
                <a:ea typeface="GE SS Two Light" panose="020A0503020102020204" pitchFamily="18" charset="-78"/>
                <a:cs typeface="GE SS Two Light" panose="020A0503020102020204" pitchFamily="18" charset="-78"/>
              </a:rPr>
              <a:t>     تسعى اللجنة الوطنية للتحكّم بالسرطان إلى  تعزيز وضع السياسات وتنفيذ الاستراتيجيات والفعاليات الهادفة لخفض مُعدلات السرطان في سورية، من  خلال الوقاية الأولية وإطلاق برامج الكشف المُبكر وتطوير مرافق العلاج </a:t>
            </a:r>
            <a:r>
              <a:rPr lang="ar-SY" sz="3200" dirty="0" err="1" smtClean="0">
                <a:solidFill>
                  <a:srgbClr val="AE1264"/>
                </a:solidFill>
                <a:latin typeface="Abel" panose="02000506030000020004" pitchFamily="2" charset="0"/>
                <a:ea typeface="GE SS Two Light" panose="020A0503020102020204" pitchFamily="18" charset="-78"/>
                <a:cs typeface="GE SS Two Light" panose="020A0503020102020204" pitchFamily="18" charset="-78"/>
              </a:rPr>
              <a:t>و</a:t>
            </a:r>
            <a:r>
              <a:rPr lang="ar-SY" sz="3200" dirty="0" smtClean="0">
                <a:solidFill>
                  <a:srgbClr val="AE1264"/>
                </a:solidFill>
                <a:latin typeface="Abel" panose="02000506030000020004" pitchFamily="2" charset="0"/>
                <a:ea typeface="GE SS Two Light" panose="020A0503020102020204" pitchFamily="18" charset="-78"/>
                <a:cs typeface="GE SS Two Light" panose="020A0503020102020204" pitchFamily="18" charset="-78"/>
              </a:rPr>
              <a:t> تزويدها بأحدث التجهيزات والتقنيات  بالتشارك بين كافة القطاعات  ودعم مُختلف الطاقات الاجتماعية الفردية والجماعي</a:t>
            </a:r>
            <a:endParaRPr lang="en-US" sz="3200" dirty="0" smtClean="0">
              <a:solidFill>
                <a:srgbClr val="AE1264"/>
              </a:solidFill>
              <a:latin typeface="Abel" panose="02000506030000020004" pitchFamily="2" charset="0"/>
              <a:ea typeface="GE SS Two Light" panose="020A0503020102020204" pitchFamily="18" charset="-78"/>
              <a:cs typeface="GE SS Two Light" panose="020A0503020102020204" pitchFamily="18" charset="-78"/>
            </a:endParaRPr>
          </a:p>
          <a:p>
            <a:endParaRPr lang="en-US" dirty="0"/>
          </a:p>
        </p:txBody>
      </p:sp>
      <p:sp>
        <p:nvSpPr>
          <p:cNvPr id="4" name="عنصر نائب للتاريخ 3"/>
          <p:cNvSpPr>
            <a:spLocks noGrp="1"/>
          </p:cNvSpPr>
          <p:nvPr>
            <p:ph type="dt" sz="half" idx="10"/>
          </p:nvPr>
        </p:nvSpPr>
        <p:spPr/>
        <p:txBody>
          <a:bodyPr/>
          <a:lstStyle/>
          <a:p>
            <a:fld id="{4D25FFA3-8FB2-40CC-8A00-27DCCB118D37}" type="datetime1">
              <a:rPr lang="en-US" smtClean="0"/>
              <a:pPr/>
              <a:t>06-Mar-20</a:t>
            </a:fld>
            <a:endParaRPr lang="en-US"/>
          </a:p>
        </p:txBody>
      </p:sp>
      <p:sp>
        <p:nvSpPr>
          <p:cNvPr id="5" name="عنصر نائب لرقم الشريحة 4"/>
          <p:cNvSpPr>
            <a:spLocks noGrp="1"/>
          </p:cNvSpPr>
          <p:nvPr>
            <p:ph type="sldNum" sz="quarter" idx="12"/>
          </p:nvPr>
        </p:nvSpPr>
        <p:spPr/>
        <p:txBody>
          <a:bodyPr/>
          <a:lstStyle/>
          <a:p>
            <a:fld id="{8C92AA80-3686-410E-9D5B-C379A46A52F2}"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ar-SY" dirty="0" smtClean="0">
                <a:solidFill>
                  <a:srgbClr val="9F115B"/>
                </a:solidFill>
              </a:rPr>
              <a:t>اللجنة الوطنية للتحكم بالسرطان</a:t>
            </a:r>
            <a:endParaRPr lang="en-US" dirty="0"/>
          </a:p>
        </p:txBody>
      </p:sp>
      <p:sp>
        <p:nvSpPr>
          <p:cNvPr id="3" name="Content Placeholder 2"/>
          <p:cNvSpPr>
            <a:spLocks noGrp="1"/>
          </p:cNvSpPr>
          <p:nvPr>
            <p:ph idx="1"/>
          </p:nvPr>
        </p:nvSpPr>
        <p:spPr/>
        <p:txBody>
          <a:bodyPr/>
          <a:lstStyle/>
          <a:p>
            <a:r>
              <a:rPr lang="ar-SY" u="sng" dirty="0" smtClean="0"/>
              <a:t>مهام اللجنة (</a:t>
            </a:r>
            <a:r>
              <a:rPr lang="ar-SY" sz="2000" u="sng" dirty="0" smtClean="0">
                <a:solidFill>
                  <a:srgbClr val="AE1264"/>
                </a:solidFill>
              </a:rPr>
              <a:t>القرار /42/م و</a:t>
            </a:r>
            <a:r>
              <a:rPr lang="ar-SY" u="sng" dirty="0" smtClean="0"/>
              <a:t>):</a:t>
            </a:r>
          </a:p>
          <a:p>
            <a:pPr marL="914400" lvl="1" indent="-457200">
              <a:buFont typeface="+mj-lt"/>
              <a:buAutoNum type="arabicPeriod"/>
            </a:pPr>
            <a:r>
              <a:rPr lang="ar-SY" dirty="0" smtClean="0">
                <a:solidFill>
                  <a:schemeClr val="tx1">
                    <a:lumMod val="65000"/>
                    <a:lumOff val="35000"/>
                  </a:schemeClr>
                </a:solidFill>
              </a:rPr>
              <a:t>الإشراف على تطوير ومراجعة الخطة الوطنية للتحكم بالسرطان.</a:t>
            </a:r>
          </a:p>
          <a:p>
            <a:pPr marL="914400" lvl="1" indent="-457200">
              <a:buFont typeface="+mj-lt"/>
              <a:buAutoNum type="arabicPeriod"/>
            </a:pPr>
            <a:r>
              <a:rPr lang="ar-SY" dirty="0" smtClean="0">
                <a:solidFill>
                  <a:schemeClr val="tx1">
                    <a:lumMod val="65000"/>
                    <a:lumOff val="35000"/>
                  </a:schemeClr>
                </a:solidFill>
              </a:rPr>
              <a:t>متابعة تنفيذ الخطة الوطنية للتحكم بالسرطان.</a:t>
            </a:r>
          </a:p>
          <a:p>
            <a:pPr marL="914400" lvl="1" indent="-457200">
              <a:buFont typeface="+mj-lt"/>
              <a:buAutoNum type="arabicPeriod"/>
            </a:pPr>
            <a:r>
              <a:rPr lang="ar-SY" dirty="0" smtClean="0">
                <a:solidFill>
                  <a:schemeClr val="tx1">
                    <a:lumMod val="65000"/>
                    <a:lumOff val="35000"/>
                  </a:schemeClr>
                </a:solidFill>
              </a:rPr>
              <a:t>التنسيق بين كافة الوزارات والمؤسسات والهيئات التي يمكنها المساهمة في تنفيذ الخطة.</a:t>
            </a:r>
          </a:p>
          <a:p>
            <a:pPr marL="914400" lvl="1" indent="-457200">
              <a:buFont typeface="+mj-lt"/>
              <a:buAutoNum type="arabicPeriod"/>
            </a:pPr>
            <a:r>
              <a:rPr lang="ar-SY" dirty="0" smtClean="0">
                <a:solidFill>
                  <a:schemeClr val="tx1">
                    <a:lumMod val="65000"/>
                    <a:lumOff val="35000"/>
                  </a:schemeClr>
                </a:solidFill>
              </a:rPr>
              <a:t>الإشراف على التطوير المنهجي وتنسيق كافة فعاليات الخطة بما يضمن الاستخدام الأمثل للموارد المتاحة لمصلحة المرضى.</a:t>
            </a:r>
          </a:p>
          <a:p>
            <a:pPr marL="914400" lvl="1" indent="-457200">
              <a:buFont typeface="+mj-lt"/>
              <a:buAutoNum type="arabicPeriod"/>
            </a:pPr>
            <a:r>
              <a:rPr lang="ar-SY" dirty="0" smtClean="0">
                <a:solidFill>
                  <a:schemeClr val="tx1">
                    <a:lumMod val="65000"/>
                    <a:lumOff val="35000"/>
                  </a:schemeClr>
                </a:solidFill>
              </a:rPr>
              <a:t>اقتراح إجراءات ونصوص تشريعية من شأنها تغير سياسة التعامل والتحكم بالسرطان على المستوى الوطني.</a:t>
            </a:r>
          </a:p>
          <a:p>
            <a:pPr marL="914400" lvl="1" indent="-457200">
              <a:buFont typeface="+mj-lt"/>
              <a:buAutoNum type="arabicPeriod"/>
            </a:pPr>
            <a:r>
              <a:rPr lang="ar-SY" dirty="0" smtClean="0">
                <a:solidFill>
                  <a:schemeClr val="tx1">
                    <a:lumMod val="65000"/>
                    <a:lumOff val="35000"/>
                  </a:schemeClr>
                </a:solidFill>
              </a:rPr>
              <a:t>الإشراف على برامج التوعية السكانية والتثقيف الطبي الخاص بأمور السرطان.</a:t>
            </a:r>
            <a:endParaRPr lang="en-US"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fld id="{4D25FFA3-8FB2-40CC-8A00-27DCCB118D37}" type="datetime1">
              <a:rPr lang="en-US" smtClean="0"/>
              <a:pPr/>
              <a:t>06-Mar-20</a:t>
            </a:fld>
            <a:endParaRPr lang="en-US"/>
          </a:p>
        </p:txBody>
      </p:sp>
      <p:sp>
        <p:nvSpPr>
          <p:cNvPr id="5" name="Slide Number Placeholder 4"/>
          <p:cNvSpPr>
            <a:spLocks noGrp="1"/>
          </p:cNvSpPr>
          <p:nvPr>
            <p:ph type="sldNum" sz="quarter" idx="12"/>
          </p:nvPr>
        </p:nvSpPr>
        <p:spPr/>
        <p:txBody>
          <a:bodyPr/>
          <a:lstStyle/>
          <a:p>
            <a:fld id="{8C92AA80-3686-410E-9D5B-C379A46A52F2}" type="slidenum">
              <a:rPr lang="en-US" smtClean="0"/>
              <a:pPr/>
              <a:t>4</a:t>
            </a:fld>
            <a:endParaRPr lang="en-US"/>
          </a:p>
        </p:txBody>
      </p:sp>
    </p:spTree>
    <p:extLst>
      <p:ext uri="{BB962C8B-B14F-4D97-AF65-F5344CB8AC3E}">
        <p14:creationId xmlns="" xmlns:p14="http://schemas.microsoft.com/office/powerpoint/2010/main" val="3937371434"/>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500"/>
                                        <p:tgtEl>
                                          <p:spTgt spid="3">
                                            <p:txEl>
                                              <p:pRg st="0" end="0"/>
                                            </p:tx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right)">
                                      <p:cBhvr>
                                        <p:cTn id="14" dur="500"/>
                                        <p:tgtEl>
                                          <p:spTgt spid="3">
                                            <p:txEl>
                                              <p:pRg st="1" end="1"/>
                                            </p:tx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right)">
                                      <p:cBhvr>
                                        <p:cTn id="20" dur="500"/>
                                        <p:tgtEl>
                                          <p:spTgt spid="3">
                                            <p:txEl>
                                              <p:pRg st="3" end="3"/>
                                            </p:tx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right)">
                                      <p:cBhvr>
                                        <p:cTn id="23" dur="500"/>
                                        <p:tgtEl>
                                          <p:spTgt spid="3">
                                            <p:txEl>
                                              <p:pRg st="4" end="4"/>
                                            </p:tx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right)">
                                      <p:cBhvr>
                                        <p:cTn id="26" dur="500"/>
                                        <p:tgtEl>
                                          <p:spTgt spid="3">
                                            <p:txEl>
                                              <p:pRg st="5" end="5"/>
                                            </p:txEl>
                                          </p:spTgt>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right)">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pPr lvl="0"/>
            <a:r>
              <a:rPr lang="ar-SY" dirty="0" smtClean="0">
                <a:solidFill>
                  <a:srgbClr val="9F115B"/>
                </a:solidFill>
              </a:rPr>
              <a:t>اللجنة الوطنية للتحكم بالسرطان</a:t>
            </a:r>
            <a:endParaRPr lang="en-US" dirty="0"/>
          </a:p>
        </p:txBody>
      </p:sp>
      <p:sp>
        <p:nvSpPr>
          <p:cNvPr id="7" name="عنصر نائب للمحتوى 6"/>
          <p:cNvSpPr>
            <a:spLocks noGrp="1"/>
          </p:cNvSpPr>
          <p:nvPr>
            <p:ph idx="1"/>
          </p:nvPr>
        </p:nvSpPr>
        <p:spPr/>
        <p:txBody>
          <a:bodyPr>
            <a:normAutofit fontScale="92500" lnSpcReduction="20000"/>
          </a:bodyPr>
          <a:lstStyle/>
          <a:p>
            <a:r>
              <a:rPr lang="ar-SY" u="sng" dirty="0" smtClean="0"/>
              <a:t>مهام اللجنة (</a:t>
            </a:r>
            <a:r>
              <a:rPr lang="ar-SY" sz="2000" u="sng" dirty="0" smtClean="0">
                <a:solidFill>
                  <a:srgbClr val="9F115B"/>
                </a:solidFill>
              </a:rPr>
              <a:t>القرار /42/م.و</a:t>
            </a:r>
            <a:r>
              <a:rPr lang="ar-SY" u="sng" dirty="0" smtClean="0"/>
              <a:t>):</a:t>
            </a:r>
          </a:p>
          <a:p>
            <a:pPr marL="342900" lvl="1" indent="-342900">
              <a:buFont typeface="Arial" pitchFamily="34" charset="0"/>
              <a:buChar char="•"/>
            </a:pPr>
            <a:r>
              <a:rPr lang="ar-SY" sz="2600" dirty="0" smtClean="0">
                <a:solidFill>
                  <a:schemeClr val="tx1">
                    <a:lumMod val="65000"/>
                    <a:lumOff val="35000"/>
                  </a:schemeClr>
                </a:solidFill>
              </a:rPr>
              <a:t>7-الإشراف على تطوير وإطلاق المرشدات التشخيصية والعلاجية الخاصة بأنواع السرطان المختلفة.</a:t>
            </a:r>
          </a:p>
          <a:p>
            <a:r>
              <a:rPr lang="ar-SY" sz="2600" dirty="0" smtClean="0">
                <a:solidFill>
                  <a:schemeClr val="tx1">
                    <a:lumMod val="65000"/>
                    <a:lumOff val="35000"/>
                  </a:schemeClr>
                </a:solidFill>
              </a:rPr>
              <a:t>8- الإشراف على تطوير برامج تعليم وتأهيل وتدريب الكوادر الطبية والتمريضية والفنية العاملة في مجال السرطان</a:t>
            </a:r>
          </a:p>
          <a:p>
            <a:r>
              <a:rPr lang="ar-SY" sz="2600" dirty="0" smtClean="0">
                <a:solidFill>
                  <a:schemeClr val="tx1">
                    <a:lumMod val="65000"/>
                    <a:lumOff val="35000"/>
                  </a:schemeClr>
                </a:solidFill>
              </a:rPr>
              <a:t>9- تحديد أوليات البحوث العلمية المتعلقة بالسرطان في سورية</a:t>
            </a:r>
          </a:p>
          <a:p>
            <a:pPr marL="342900" lvl="1" indent="-342900">
              <a:buFont typeface="Arial" pitchFamily="34" charset="0"/>
              <a:buChar char="•"/>
            </a:pPr>
            <a:r>
              <a:rPr lang="ar-SY" sz="2600" dirty="0" smtClean="0">
                <a:solidFill>
                  <a:schemeClr val="tx1">
                    <a:lumMod val="65000"/>
                    <a:lumOff val="35000"/>
                  </a:schemeClr>
                </a:solidFill>
              </a:rPr>
              <a:t>10-الإشراف على تطوير برامج المعلومات وقواعد بيانات السجل الوطني للسرطان في سورية.</a:t>
            </a:r>
          </a:p>
          <a:p>
            <a:pPr marL="342900" lvl="1" indent="-342900">
              <a:buFont typeface="Arial" pitchFamily="34" charset="0"/>
              <a:buChar char="•"/>
            </a:pPr>
            <a:r>
              <a:rPr lang="ar-SY" sz="2600" dirty="0" smtClean="0">
                <a:solidFill>
                  <a:schemeClr val="tx1">
                    <a:lumMod val="65000"/>
                    <a:lumOff val="35000"/>
                  </a:schemeClr>
                </a:solidFill>
              </a:rPr>
              <a:t>11-الإشراف على تنفيذ ونشر نتائج مراقبة وتقيم أداء البرامج والفعاليات المتصلة بالخطة.</a:t>
            </a:r>
          </a:p>
          <a:p>
            <a:pPr marL="342900" lvl="1" indent="-342900">
              <a:buFont typeface="Arial" pitchFamily="34" charset="0"/>
              <a:buChar char="•"/>
            </a:pPr>
            <a:r>
              <a:rPr lang="ar-SY" sz="2600" dirty="0" smtClean="0">
                <a:solidFill>
                  <a:schemeClr val="tx1">
                    <a:lumMod val="65000"/>
                    <a:lumOff val="35000"/>
                  </a:schemeClr>
                </a:solidFill>
              </a:rPr>
              <a:t>12-العمل مع الجهات المعنية على تأمين التمويل اللازم وإدراجه في موازنات الجهات العامة المعنية بتنفيذ الخطة الوطنية.</a:t>
            </a:r>
          </a:p>
          <a:p>
            <a:pPr marL="342900" lvl="1" indent="-342900">
              <a:buFont typeface="Arial" pitchFamily="34" charset="0"/>
              <a:buChar char="•"/>
            </a:pPr>
            <a:r>
              <a:rPr lang="ar-SY" sz="2600" dirty="0" smtClean="0">
                <a:solidFill>
                  <a:schemeClr val="tx1">
                    <a:lumMod val="65000"/>
                    <a:lumOff val="35000"/>
                  </a:schemeClr>
                </a:solidFill>
              </a:rPr>
              <a:t>13-إصدار تقرير سنوي عن فعاليات الخطة وتقديمه إلى رئاسة مجلس الوزراء لاعتماده وتوزيعه على كافة الجهات المعنية والمهتمة.</a:t>
            </a:r>
            <a:endParaRPr lang="en-US" sz="2600" dirty="0" smtClean="0">
              <a:solidFill>
                <a:schemeClr val="tx1">
                  <a:lumMod val="65000"/>
                  <a:lumOff val="35000"/>
                </a:schemeClr>
              </a:solidFill>
            </a:endParaRPr>
          </a:p>
          <a:p>
            <a:endParaRPr lang="ar-SY" dirty="0" smtClean="0"/>
          </a:p>
        </p:txBody>
      </p:sp>
      <p:sp>
        <p:nvSpPr>
          <p:cNvPr id="4" name="عنصر نائب للتاريخ 3"/>
          <p:cNvSpPr>
            <a:spLocks noGrp="1"/>
          </p:cNvSpPr>
          <p:nvPr>
            <p:ph type="dt" sz="half" idx="10"/>
          </p:nvPr>
        </p:nvSpPr>
        <p:spPr/>
        <p:txBody>
          <a:bodyPr/>
          <a:lstStyle/>
          <a:p>
            <a:fld id="{4D25FFA3-8FB2-40CC-8A00-27DCCB118D37}" type="datetime1">
              <a:rPr lang="en-US" smtClean="0"/>
              <a:pPr/>
              <a:t>06-Mar-20</a:t>
            </a:fld>
            <a:endParaRPr lang="en-US"/>
          </a:p>
        </p:txBody>
      </p:sp>
      <p:sp>
        <p:nvSpPr>
          <p:cNvPr id="5" name="عنصر نائب لرقم الشريحة 4"/>
          <p:cNvSpPr>
            <a:spLocks noGrp="1"/>
          </p:cNvSpPr>
          <p:nvPr>
            <p:ph type="sldNum" sz="quarter" idx="12"/>
          </p:nvPr>
        </p:nvSpPr>
        <p:spPr/>
        <p:txBody>
          <a:bodyPr/>
          <a:lstStyle/>
          <a:p>
            <a:fld id="{8C92AA80-3686-410E-9D5B-C379A46A52F2}"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4D25FFA3-8FB2-40CC-8A00-27DCCB118D37}" type="datetime1">
              <a:rPr lang="en-US" smtClean="0"/>
              <a:pPr/>
              <a:t>06-Mar-20</a:t>
            </a:fld>
            <a:endParaRPr lang="en-US"/>
          </a:p>
        </p:txBody>
      </p:sp>
      <p:sp>
        <p:nvSpPr>
          <p:cNvPr id="5" name="عنصر نائب لرقم الشريحة 4"/>
          <p:cNvSpPr>
            <a:spLocks noGrp="1"/>
          </p:cNvSpPr>
          <p:nvPr>
            <p:ph type="sldNum" sz="quarter" idx="12"/>
          </p:nvPr>
        </p:nvSpPr>
        <p:spPr/>
        <p:txBody>
          <a:bodyPr/>
          <a:lstStyle/>
          <a:p>
            <a:fld id="{8C92AA80-3686-410E-9D5B-C379A46A52F2}" type="slidenum">
              <a:rPr lang="en-US" smtClean="0"/>
              <a:pPr/>
              <a:t>6</a:t>
            </a:fld>
            <a:endParaRPr lang="en-US"/>
          </a:p>
        </p:txBody>
      </p:sp>
      <p:pic>
        <p:nvPicPr>
          <p:cNvPr id="2050" name="Picture 2"/>
          <p:cNvPicPr>
            <a:picLocks noChangeAspect="1" noChangeArrowheads="1"/>
          </p:cNvPicPr>
          <p:nvPr/>
        </p:nvPicPr>
        <p:blipFill>
          <a:blip r:embed="rId2"/>
          <a:srcRect l="26903" t="39062" r="20937" b="52149"/>
          <a:stretch>
            <a:fillRect/>
          </a:stretch>
        </p:blipFill>
        <p:spPr bwMode="auto">
          <a:xfrm>
            <a:off x="0" y="0"/>
            <a:ext cx="9144000" cy="121442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24194" t="23633" r="25293" b="15820"/>
          <a:stretch>
            <a:fillRect/>
          </a:stretch>
        </p:blipFill>
        <p:spPr bwMode="auto">
          <a:xfrm>
            <a:off x="0" y="1214422"/>
            <a:ext cx="9144000"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a:bodyPr>
          <a:lstStyle/>
          <a:p>
            <a:pPr algn="r"/>
            <a:r>
              <a:rPr lang="ar-SY" sz="2400" dirty="0" err="1" smtClean="0">
                <a:solidFill>
                  <a:srgbClr val="9F115B"/>
                </a:solidFill>
              </a:rPr>
              <a:t>اهداف</a:t>
            </a:r>
            <a:r>
              <a:rPr lang="ar-SY" sz="2400" dirty="0" smtClean="0">
                <a:solidFill>
                  <a:srgbClr val="9F115B"/>
                </a:solidFill>
              </a:rPr>
              <a:t> اللجنة</a:t>
            </a:r>
            <a:endParaRPr lang="en-US" sz="2400" dirty="0">
              <a:solidFill>
                <a:srgbClr val="9F115B"/>
              </a:solidFill>
            </a:endParaRPr>
          </a:p>
        </p:txBody>
      </p:sp>
      <p:sp>
        <p:nvSpPr>
          <p:cNvPr id="7" name="عنصر نائب للمحتوى 6"/>
          <p:cNvSpPr>
            <a:spLocks noGrp="1"/>
          </p:cNvSpPr>
          <p:nvPr>
            <p:ph idx="1"/>
          </p:nvPr>
        </p:nvSpPr>
        <p:spPr/>
        <p:txBody>
          <a:bodyPr/>
          <a:lstStyle/>
          <a:p>
            <a:endParaRPr lang="en-US"/>
          </a:p>
        </p:txBody>
      </p:sp>
      <p:sp>
        <p:nvSpPr>
          <p:cNvPr id="2" name="عنصر نائب للتاريخ 1"/>
          <p:cNvSpPr>
            <a:spLocks noGrp="1"/>
          </p:cNvSpPr>
          <p:nvPr>
            <p:ph type="dt" sz="half" idx="10"/>
          </p:nvPr>
        </p:nvSpPr>
        <p:spPr/>
        <p:txBody>
          <a:bodyPr/>
          <a:lstStyle/>
          <a:p>
            <a:fld id="{A96F06E4-6C84-4D63-9C3E-3286B1A1ACC3}" type="datetime1">
              <a:rPr lang="en-US" smtClean="0"/>
              <a:pPr/>
              <a:t>06-Mar-20</a:t>
            </a:fld>
            <a:endParaRPr lang="en-US"/>
          </a:p>
        </p:txBody>
      </p:sp>
      <p:sp>
        <p:nvSpPr>
          <p:cNvPr id="3" name="عنصر نائب لرقم الشريحة 2"/>
          <p:cNvSpPr>
            <a:spLocks noGrp="1"/>
          </p:cNvSpPr>
          <p:nvPr>
            <p:ph type="sldNum" sz="quarter" idx="12"/>
          </p:nvPr>
        </p:nvSpPr>
        <p:spPr/>
        <p:txBody>
          <a:bodyPr/>
          <a:lstStyle/>
          <a:p>
            <a:fld id="{8C92AA80-3686-410E-9D5B-C379A46A52F2}" type="slidenum">
              <a:rPr lang="en-US" smtClean="0"/>
              <a:pPr/>
              <a:t>7</a:t>
            </a:fld>
            <a:endParaRPr lang="en-US"/>
          </a:p>
        </p:txBody>
      </p:sp>
      <p:pic>
        <p:nvPicPr>
          <p:cNvPr id="4" name="Picture 3"/>
          <p:cNvPicPr>
            <a:picLocks noChangeAspect="1" noChangeArrowheads="1"/>
          </p:cNvPicPr>
          <p:nvPr/>
        </p:nvPicPr>
        <p:blipFill>
          <a:blip r:embed="rId2"/>
          <a:srcRect l="24155" t="23619" r="18704" b="9961"/>
          <a:stretch>
            <a:fillRect/>
          </a:stretch>
        </p:blipFill>
        <p:spPr bwMode="auto">
          <a:xfrm>
            <a:off x="785786" y="1428736"/>
            <a:ext cx="8001056"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6F06E4-6C84-4D63-9C3E-3286B1A1ACC3}" type="datetime1">
              <a:rPr lang="en-US" smtClean="0"/>
              <a:pPr/>
              <a:t>06-Mar-20</a:t>
            </a:fld>
            <a:endParaRPr lang="en-US"/>
          </a:p>
        </p:txBody>
      </p:sp>
      <p:sp>
        <p:nvSpPr>
          <p:cNvPr id="3" name="عنصر نائب لرقم الشريحة 2"/>
          <p:cNvSpPr>
            <a:spLocks noGrp="1"/>
          </p:cNvSpPr>
          <p:nvPr>
            <p:ph type="sldNum" sz="quarter" idx="12"/>
          </p:nvPr>
        </p:nvSpPr>
        <p:spPr/>
        <p:txBody>
          <a:bodyPr/>
          <a:lstStyle/>
          <a:p>
            <a:fld id="{8C92AA80-3686-410E-9D5B-C379A46A52F2}" type="slidenum">
              <a:rPr lang="en-US" smtClean="0"/>
              <a:pPr/>
              <a:t>8</a:t>
            </a:fld>
            <a:endParaRPr lang="en-US"/>
          </a:p>
        </p:txBody>
      </p:sp>
      <p:pic>
        <p:nvPicPr>
          <p:cNvPr id="1026" name="Picture 2"/>
          <p:cNvPicPr>
            <a:picLocks noChangeAspect="1" noChangeArrowheads="1"/>
          </p:cNvPicPr>
          <p:nvPr/>
        </p:nvPicPr>
        <p:blipFill>
          <a:blip r:embed="rId2"/>
          <a:srcRect l="38433" t="33203" r="24780" b="27734"/>
          <a:stretch>
            <a:fillRect/>
          </a:stretch>
        </p:blipFill>
        <p:spPr bwMode="auto">
          <a:xfrm>
            <a:off x="1571604" y="1571612"/>
            <a:ext cx="6143668"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0" y="375886"/>
            <a:ext cx="9144000" cy="0"/>
          </a:xfrm>
          <a:prstGeom prst="line">
            <a:avLst/>
          </a:prstGeom>
          <a:ln w="19050">
            <a:solidFill>
              <a:srgbClr val="9A06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5753"/>
            <a:ext cx="9144000" cy="402248"/>
          </a:xfrm>
          <a:prstGeom prst="rect">
            <a:avLst/>
          </a:prstGeom>
          <a:solidFill>
            <a:srgbClr val="9A065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4" tIns="31652" rIns="63304" bIns="31652" rtlCol="0" anchor="ctr"/>
          <a:lstStyle/>
          <a:p>
            <a:pPr algn="ctr"/>
            <a:endParaRPr lang="en-US" dirty="0"/>
          </a:p>
        </p:txBody>
      </p:sp>
      <p:sp>
        <p:nvSpPr>
          <p:cNvPr id="8" name="Slide Number Placeholder 7"/>
          <p:cNvSpPr>
            <a:spLocks noGrp="1"/>
          </p:cNvSpPr>
          <p:nvPr>
            <p:ph type="sldNum" sz="quarter" idx="12"/>
          </p:nvPr>
        </p:nvSpPr>
        <p:spPr/>
        <p:txBody>
          <a:bodyPr/>
          <a:lstStyle/>
          <a:p>
            <a:pPr algn="ctr">
              <a:defRPr/>
            </a:pPr>
            <a:fld id="{DA9C2231-6C44-40BD-85B2-0720AAD0200A}" type="slidenum">
              <a:rPr lang="en-US">
                <a:solidFill>
                  <a:schemeClr val="bg1"/>
                </a:solidFill>
                <a:latin typeface="PT Sans Narrow" panose="020B0506020203020204" pitchFamily="34" charset="0"/>
                <a:ea typeface="PT Sans Narrow" panose="020B0506020203020204" pitchFamily="34" charset="0"/>
              </a:rPr>
              <a:pPr algn="ctr">
                <a:defRPr/>
              </a:pPr>
              <a:t>9</a:t>
            </a:fld>
            <a:endParaRPr lang="en-US" dirty="0">
              <a:solidFill>
                <a:schemeClr val="bg1"/>
              </a:solidFill>
              <a:latin typeface="PT Sans Narrow" panose="020B0506020203020204" pitchFamily="34" charset="0"/>
              <a:ea typeface="PT Sans Narrow" panose="020B0506020203020204" pitchFamily="34" charset="0"/>
            </a:endParaRPr>
          </a:p>
        </p:txBody>
      </p:sp>
      <p:sp>
        <p:nvSpPr>
          <p:cNvPr id="23" name="TextBox 22"/>
          <p:cNvSpPr txBox="1"/>
          <p:nvPr/>
        </p:nvSpPr>
        <p:spPr>
          <a:xfrm>
            <a:off x="457200" y="967729"/>
            <a:ext cx="8229600" cy="1721877"/>
          </a:xfrm>
          <a:prstGeom prst="rect">
            <a:avLst/>
          </a:prstGeom>
          <a:noFill/>
        </p:spPr>
        <p:txBody>
          <a:bodyPr wrap="square" lIns="63304" tIns="31652" rIns="63304" bIns="31652" rtlCol="0">
            <a:spAutoFit/>
          </a:bodyPr>
          <a:lstStyle/>
          <a:p>
            <a:pPr algn="justLow" rtl="1">
              <a:lnSpc>
                <a:spcPct val="200000"/>
              </a:lnSpc>
            </a:pPr>
            <a:r>
              <a:rPr lang="ar-SY" sz="1400"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تتطلع اللجنة إلى تأسيس العديد من الشراكات واستثمار الشراكات التي تمّ بناءها سابقاً وتوحيد الجهود انطلاقاً من أهدافنا المُشتركة للتحكّم بالسرطان وانتشاره، لذلك يتوجب علينا أن نسعى وبشكل دائم لرفع مستوى أدائنا من خلال اعتماد معايير واضحة وسياسات وإجراءات </a:t>
            </a:r>
            <a:r>
              <a:rPr lang="ar-SY" sz="1400" b="1" dirty="0" err="1">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مُمنهجة</a:t>
            </a:r>
            <a:r>
              <a:rPr lang="ar-SY" sz="1400"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 بما يُحقق فعالية </a:t>
            </a:r>
            <a:r>
              <a:rPr lang="ar-SY" sz="1400" b="1" dirty="0" err="1">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عملياتية</a:t>
            </a:r>
            <a:r>
              <a:rPr lang="ar-SY" sz="1400" b="1" dirty="0">
                <a:solidFill>
                  <a:schemeClr val="tx1">
                    <a:lumMod val="75000"/>
                    <a:lumOff val="25000"/>
                  </a:schemeClr>
                </a:solidFill>
                <a:latin typeface="Abel" panose="02000506030000020004" pitchFamily="2" charset="0"/>
                <a:ea typeface="GE SS Two Light" panose="020A0503020102020204" pitchFamily="18" charset="-78"/>
                <a:cs typeface="GE SS Two Light" panose="020A0503020102020204" pitchFamily="18" charset="-78"/>
              </a:rPr>
              <a:t> للبرنامج وبالتالي تحقيق أفضل أشكال التعاون والتشبيك والمُشاركة ما سينجم عنه بالتأكيد خطوات عمل هادفة لتحقيق الخطة كاملةً</a:t>
            </a:r>
          </a:p>
        </p:txBody>
      </p:sp>
      <p:sp>
        <p:nvSpPr>
          <p:cNvPr id="6" name="TextBox 5"/>
          <p:cNvSpPr txBox="1"/>
          <p:nvPr/>
        </p:nvSpPr>
        <p:spPr>
          <a:xfrm>
            <a:off x="4286248" y="274675"/>
            <a:ext cx="4128233" cy="371699"/>
          </a:xfrm>
          <a:prstGeom prst="rect">
            <a:avLst/>
          </a:prstGeom>
          <a:solidFill>
            <a:schemeClr val="bg1"/>
          </a:solidFill>
        </p:spPr>
        <p:txBody>
          <a:bodyPr wrap="square" lIns="63304" tIns="31652" rIns="63304" bIns="31652" rtlCol="0">
            <a:spAutoFit/>
          </a:bodyPr>
          <a:lstStyle/>
          <a:p>
            <a:pPr marL="472581" indent="-472581" algn="justLow" rtl="1"/>
            <a:r>
              <a:rPr lang="ar-SY" sz="2000" b="1" u="sng" dirty="0">
                <a:solidFill>
                  <a:srgbClr val="9A0650"/>
                </a:solidFill>
                <a:latin typeface="GE SS Two Medium" panose="020A0503020102020204" pitchFamily="18" charset="-78"/>
                <a:ea typeface="GE SS Two Medium" panose="020A0503020102020204" pitchFamily="18" charset="-78"/>
                <a:cs typeface="GE SS Two Medium" panose="020A0503020102020204" pitchFamily="18" charset="-78"/>
              </a:rPr>
              <a:t>تعزيز الشراكات الاستراتيجية والفعالية التشغيلية</a:t>
            </a:r>
          </a:p>
        </p:txBody>
      </p:sp>
      <p:graphicFrame>
        <p:nvGraphicFramePr>
          <p:cNvPr id="3" name="Table 2"/>
          <p:cNvGraphicFramePr>
            <a:graphicFrameLocks noGrp="1"/>
          </p:cNvGraphicFramePr>
          <p:nvPr>
            <p:extLst>
              <p:ext uri="{D42A27DB-BD31-4B8C-83A1-F6EECF244321}">
                <p14:modId xmlns="" xmlns:p14="http://schemas.microsoft.com/office/powerpoint/2010/main" val="3689605696"/>
              </p:ext>
            </p:extLst>
          </p:nvPr>
        </p:nvGraphicFramePr>
        <p:xfrm>
          <a:off x="457200" y="2758125"/>
          <a:ext cx="8229600" cy="2203936"/>
        </p:xfrm>
        <a:graphic>
          <a:graphicData uri="http://schemas.openxmlformats.org/drawingml/2006/table">
            <a:tbl>
              <a:tblPr firstRow="1" bandRow="1">
                <a:tableStyleId>{5C22544A-7EE6-4342-B048-85BDC9FD1C3A}</a:tableStyleId>
              </a:tblPr>
              <a:tblGrid>
                <a:gridCol w="7431763">
                  <a:extLst>
                    <a:ext uri="{9D8B030D-6E8A-4147-A177-3AD203B41FA5}">
                      <a16:colId xmlns="" xmlns:a16="http://schemas.microsoft.com/office/drawing/2014/main" val="2665212803"/>
                    </a:ext>
                  </a:extLst>
                </a:gridCol>
                <a:gridCol w="797837">
                  <a:extLst>
                    <a:ext uri="{9D8B030D-6E8A-4147-A177-3AD203B41FA5}">
                      <a16:colId xmlns="" xmlns:a16="http://schemas.microsoft.com/office/drawing/2014/main" val="2843166235"/>
                    </a:ext>
                  </a:extLst>
                </a:gridCol>
              </a:tblGrid>
              <a:tr h="358726">
                <a:tc>
                  <a:txBody>
                    <a:bodyPr/>
                    <a:lstStyle/>
                    <a:p>
                      <a:pPr algn="justLow" rtl="1">
                        <a:lnSpc>
                          <a:spcPct val="200000"/>
                        </a:lnSpc>
                      </a:pPr>
                      <a:r>
                        <a:rPr lang="ar-SA" sz="1600"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تبني الخطة الوطنية للتحكم بالسرطان في سورية</a:t>
                      </a:r>
                      <a:endParaRPr lang="en-US" sz="16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0.1</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93203228"/>
                  </a:ext>
                </a:extLst>
              </a:tr>
              <a:tr h="358726">
                <a:tc>
                  <a:txBody>
                    <a:bodyPr/>
                    <a:lstStyle/>
                    <a:p>
                      <a:pPr algn="justLow" rtl="1">
                        <a:lnSpc>
                          <a:spcPct val="200000"/>
                        </a:lnSpc>
                      </a:pPr>
                      <a:r>
                        <a:rPr lang="ar-SA" sz="1600"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تطوير العلاقة مع الجهات الرسمية والمراكز بالدول الصديقة</a:t>
                      </a:r>
                      <a:endParaRPr lang="en-US" sz="16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0.2</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4869660"/>
                  </a:ext>
                </a:extLst>
              </a:tr>
              <a:tr h="358726">
                <a:tc>
                  <a:txBody>
                    <a:bodyPr/>
                    <a:lstStyle/>
                    <a:p>
                      <a:pPr algn="justLow" rtl="1">
                        <a:lnSpc>
                          <a:spcPct val="200000"/>
                        </a:lnSpc>
                      </a:pPr>
                      <a:r>
                        <a:rPr lang="ar-SA" sz="1600"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تقوية م</a:t>
                      </a:r>
                      <a:r>
                        <a:rPr lang="ar-SY" sz="1600"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a:t>
                      </a:r>
                      <a:r>
                        <a:rPr lang="ar-SA" sz="1600" dirty="0" err="1"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شاركة</a:t>
                      </a:r>
                      <a:r>
                        <a:rPr lang="ar-SA" sz="1600"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 القطاع الأهلي وغير الحكومي</a:t>
                      </a:r>
                      <a:endParaRPr lang="en-US" sz="16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0.3</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90208066"/>
                  </a:ext>
                </a:extLst>
              </a:tr>
              <a:tr h="358726">
                <a:tc>
                  <a:txBody>
                    <a:bodyPr/>
                    <a:lstStyle/>
                    <a:p>
                      <a:pPr algn="justLow" rtl="1">
                        <a:lnSpc>
                          <a:spcPct val="200000"/>
                        </a:lnSpc>
                      </a:pPr>
                      <a:r>
                        <a:rPr lang="ar-SA" sz="1600" dirty="0"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تعزيز العمل المؤسساتي وتحقيق فعالية </a:t>
                      </a:r>
                      <a:r>
                        <a:rPr lang="ar-SA" sz="1600" dirty="0" err="1" smtClean="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عملياتية</a:t>
                      </a:r>
                      <a:endParaRPr lang="en-US" sz="1600" dirty="0">
                        <a:solidFill>
                          <a:schemeClr val="tx1">
                            <a:lumMod val="75000"/>
                            <a:lumOff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200000"/>
                        </a:lnSpc>
                      </a:pPr>
                      <a:r>
                        <a:rPr lang="en-US" sz="1000" b="0" dirty="0" smtClean="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rPr>
                        <a:t>0.4</a:t>
                      </a:r>
                      <a:endParaRPr lang="en-US" sz="1000" b="0" dirty="0">
                        <a:solidFill>
                          <a:schemeClr val="tx1">
                            <a:lumMod val="75000"/>
                            <a:lumOff val="25000"/>
                          </a:schemeClr>
                        </a:solidFill>
                        <a:latin typeface="BankGothic Lt BT" panose="020B0607020203060204" pitchFamily="34" charset="0"/>
                        <a:ea typeface="GE SS Two Light" panose="020A0503020102020204" pitchFamily="18" charset="-78"/>
                        <a:cs typeface="GE SS Two Light" panose="020A0503020102020204" pitchFamily="18" charset="-78"/>
                      </a:endParaRPr>
                    </a:p>
                  </a:txBody>
                  <a:tcPr marL="63305" marR="63305" marT="31652" marB="31652">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30756138"/>
                  </a:ext>
                </a:extLst>
              </a:tr>
            </a:tbl>
          </a:graphicData>
        </a:graphic>
      </p:graphicFrame>
      <p:sp>
        <p:nvSpPr>
          <p:cNvPr id="2" name="Rectangle 1"/>
          <p:cNvSpPr/>
          <p:nvPr/>
        </p:nvSpPr>
        <p:spPr>
          <a:xfrm>
            <a:off x="8439099" y="221406"/>
            <a:ext cx="256085" cy="340921"/>
          </a:xfrm>
          <a:prstGeom prst="rect">
            <a:avLst/>
          </a:prstGeom>
          <a:solidFill>
            <a:schemeClr val="bg1"/>
          </a:solidFill>
        </p:spPr>
        <p:txBody>
          <a:bodyPr wrap="none" lIns="63304" tIns="31652" rIns="63304" bIns="31652">
            <a:spAutoFit/>
          </a:bodyPr>
          <a:lstStyle/>
          <a:p>
            <a:r>
              <a:rPr lang="en-US" dirty="0">
                <a:solidFill>
                  <a:srgbClr val="9A0650"/>
                </a:solidFill>
                <a:latin typeface="BankGothic Lt BT" panose="020B0607020203060204" pitchFamily="34" charset="0"/>
                <a:ea typeface="GE SS Two Light" panose="020A0503020102020204" pitchFamily="18" charset="-78"/>
                <a:cs typeface="GE SS Two Light" panose="020A0503020102020204" pitchFamily="18" charset="-78"/>
              </a:rPr>
              <a:t>0</a:t>
            </a:r>
            <a:endParaRPr lang="en-US" dirty="0">
              <a:solidFill>
                <a:srgbClr val="9A0650"/>
              </a:solidFill>
            </a:endParaRPr>
          </a:p>
        </p:txBody>
      </p:sp>
    </p:spTree>
    <p:extLst>
      <p:ext uri="{BB962C8B-B14F-4D97-AF65-F5344CB8AC3E}">
        <p14:creationId xmlns="" xmlns:p14="http://schemas.microsoft.com/office/powerpoint/2010/main" val="2804976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817</TotalTime>
  <Words>1412</Words>
  <Application>Microsoft Office PowerPoint</Application>
  <PresentationFormat>On-screen Show (4:3)</PresentationFormat>
  <Paragraphs>195</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اللجنة الوطنية للتحكم بالسرطان</vt:lpstr>
      <vt:lpstr>اللجنة الوطنية للتحكم بالسرطان</vt:lpstr>
      <vt:lpstr>اللجنة الوطنية للتحكم بالسرطان</vt:lpstr>
      <vt:lpstr>اللجنة الوطنية للتحكم بالسرطان</vt:lpstr>
      <vt:lpstr>Slide 6</vt:lpstr>
      <vt:lpstr>اهداف اللجنة</vt:lpstr>
      <vt:lpstr>Slide 8</vt:lpstr>
      <vt:lpstr>Slide 9</vt:lpstr>
      <vt:lpstr>Slide 10</vt:lpstr>
      <vt:lpstr>Slide 11</vt:lpstr>
      <vt:lpstr>Slide 12</vt:lpstr>
      <vt:lpstr>Slide 13</vt:lpstr>
      <vt:lpstr>Slide 14</vt:lpstr>
      <vt:lpstr>Slide 15</vt:lpstr>
      <vt:lpstr>Slide 16</vt:lpstr>
      <vt:lpstr>Slide 17</vt:lpstr>
      <vt:lpstr>شــكرا لكم </vt:lpstr>
    </vt:vector>
  </TitlesOfParts>
  <Company>Naim Al Hussaini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Ossama ANJAK</dc:creator>
  <cp:lastModifiedBy>Lenovo</cp:lastModifiedBy>
  <cp:revision>56</cp:revision>
  <dcterms:created xsi:type="dcterms:W3CDTF">2020-03-04T06:09:12Z</dcterms:created>
  <dcterms:modified xsi:type="dcterms:W3CDTF">2020-03-06T13:05:48Z</dcterms:modified>
</cp:coreProperties>
</file>