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1" r:id="rId3"/>
  </p:sldMasterIdLst>
  <p:notesMasterIdLst>
    <p:notesMasterId r:id="rId28"/>
  </p:notesMasterIdLst>
  <p:sldIdLst>
    <p:sldId id="256" r:id="rId4"/>
    <p:sldId id="299" r:id="rId5"/>
    <p:sldId id="257" r:id="rId6"/>
    <p:sldId id="300" r:id="rId7"/>
    <p:sldId id="263" r:id="rId8"/>
    <p:sldId id="258" r:id="rId9"/>
    <p:sldId id="268" r:id="rId10"/>
    <p:sldId id="270" r:id="rId11"/>
    <p:sldId id="271" r:id="rId12"/>
    <p:sldId id="272" r:id="rId13"/>
    <p:sldId id="274" r:id="rId14"/>
    <p:sldId id="275" r:id="rId15"/>
    <p:sldId id="276" r:id="rId16"/>
    <p:sldId id="286" r:id="rId17"/>
    <p:sldId id="298" r:id="rId18"/>
    <p:sldId id="292" r:id="rId19"/>
    <p:sldId id="283" r:id="rId20"/>
    <p:sldId id="285" r:id="rId21"/>
    <p:sldId id="289" r:id="rId22"/>
    <p:sldId id="294" r:id="rId23"/>
    <p:sldId id="295" r:id="rId24"/>
    <p:sldId id="264" r:id="rId25"/>
    <p:sldId id="297" r:id="rId26"/>
    <p:sldId id="30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000" autoAdjust="0"/>
    <p:restoredTop sz="89781" autoAdjust="0"/>
  </p:normalViewPr>
  <p:slideViewPr>
    <p:cSldViewPr snapToGrid="0">
      <p:cViewPr>
        <p:scale>
          <a:sx n="66" d="100"/>
          <a:sy n="66" d="100"/>
        </p:scale>
        <p:origin x="-1494" y="-4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82F9-0B1B-4B59-875D-3B3A2D185430}" type="datetimeFigureOut">
              <a:rPr lang="en-US" smtClean="0"/>
              <a:pPr/>
              <a:t>08-Mar-20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CE98E-D3C4-4E43-9599-F5200BBE59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6628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0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Y" altLang="en-US" smtClean="0"/>
          </a:p>
        </p:txBody>
      </p:sp>
      <p:sp>
        <p:nvSpPr>
          <p:cNvPr id="230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55D4A5-59D4-4D07-86B0-63E3DE73A4C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1997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Y" altLang="en-US" smtClean="0"/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06C201-BBB6-4A7B-9CDA-13ED25525BA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5576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 err="1" smtClean="0">
                <a:solidFill>
                  <a:srgbClr val="222222"/>
                </a:solidFill>
                <a:effectLst/>
                <a:latin typeface="Noto Naskh Arabic UI"/>
              </a:rPr>
              <a:t>cloquet's</a:t>
            </a:r>
            <a:r>
              <a:rPr lang="en-US" b="1" i="0" dirty="0" smtClean="0">
                <a:solidFill>
                  <a:srgbClr val="222222"/>
                </a:solidFill>
                <a:effectLst/>
                <a:latin typeface="Noto Naskh Arabic UI"/>
              </a:rPr>
              <a:t> node</a:t>
            </a:r>
            <a:r>
              <a:rPr lang="en-US" b="0" i="0" dirty="0" smtClean="0">
                <a:solidFill>
                  <a:srgbClr val="222222"/>
                </a:solidFill>
                <a:effectLst/>
                <a:latin typeface="Noto Naskh Arabic UI"/>
              </a:rPr>
              <a:t> is the name of the top-most deep inguinal lymph </a:t>
            </a:r>
            <a:r>
              <a:rPr lang="en-US" b="1" i="0" dirty="0" smtClean="0">
                <a:solidFill>
                  <a:srgbClr val="222222"/>
                </a:solidFill>
                <a:effectLst/>
                <a:latin typeface="Noto Naskh Arabic UI"/>
              </a:rPr>
              <a:t>node</a:t>
            </a:r>
            <a:r>
              <a:rPr lang="en-US" b="0" i="0" dirty="0" smtClean="0">
                <a:solidFill>
                  <a:srgbClr val="222222"/>
                </a:solidFill>
                <a:effectLst/>
                <a:latin typeface="Noto Naskh Arabic UI"/>
              </a:rPr>
              <a:t>, which is located below the inguinal ligament. These </a:t>
            </a:r>
            <a:r>
              <a:rPr lang="en-US" b="1" i="0" dirty="0" smtClean="0">
                <a:solidFill>
                  <a:srgbClr val="222222"/>
                </a:solidFill>
                <a:effectLst/>
                <a:latin typeface="Noto Naskh Arabic UI"/>
              </a:rPr>
              <a:t>nodes</a:t>
            </a:r>
            <a:r>
              <a:rPr lang="en-US" b="0" i="0" dirty="0" smtClean="0">
                <a:solidFill>
                  <a:srgbClr val="222222"/>
                </a:solidFill>
                <a:effectLst/>
                <a:latin typeface="Noto Naskh Arabic UI"/>
              </a:rPr>
              <a:t> drain first to the body's external iliac lymph </a:t>
            </a:r>
            <a:r>
              <a:rPr lang="en-US" b="1" i="0" dirty="0" smtClean="0">
                <a:solidFill>
                  <a:srgbClr val="222222"/>
                </a:solidFill>
                <a:effectLst/>
                <a:latin typeface="Noto Naskh Arabic UI"/>
              </a:rPr>
              <a:t>nodes</a:t>
            </a:r>
            <a:r>
              <a:rPr lang="en-US" b="0" i="0" dirty="0" smtClean="0">
                <a:solidFill>
                  <a:srgbClr val="222222"/>
                </a:solidFill>
                <a:effectLst/>
                <a:latin typeface="Noto Naskh Arabic UI"/>
              </a:rPr>
              <a:t>, second to the pelvic lymph </a:t>
            </a:r>
            <a:r>
              <a:rPr lang="en-US" b="1" i="0" dirty="0" smtClean="0">
                <a:solidFill>
                  <a:srgbClr val="222222"/>
                </a:solidFill>
                <a:effectLst/>
                <a:latin typeface="Noto Naskh Arabic UI"/>
              </a:rPr>
              <a:t>nodes</a:t>
            </a:r>
            <a:r>
              <a:rPr lang="en-US" b="0" i="0" dirty="0" smtClean="0">
                <a:solidFill>
                  <a:srgbClr val="222222"/>
                </a:solidFill>
                <a:effectLst/>
                <a:latin typeface="Noto Naskh Arabic UI"/>
              </a:rPr>
              <a:t>, and finally to the </a:t>
            </a:r>
            <a:r>
              <a:rPr lang="en-US" b="0" i="0" dirty="0" err="1" smtClean="0">
                <a:solidFill>
                  <a:srgbClr val="222222"/>
                </a:solidFill>
                <a:effectLst/>
                <a:latin typeface="Noto Naskh Arabic UI"/>
              </a:rPr>
              <a:t>paraaortic</a:t>
            </a:r>
            <a:r>
              <a:rPr lang="en-US" b="0" i="0" dirty="0" smtClean="0">
                <a:solidFill>
                  <a:srgbClr val="222222"/>
                </a:solidFill>
                <a:effectLst/>
                <a:latin typeface="Noto Naskh Arabic UI"/>
              </a:rPr>
              <a:t> lymph </a:t>
            </a:r>
            <a:r>
              <a:rPr lang="en-US" b="1" i="0" dirty="0" smtClean="0">
                <a:solidFill>
                  <a:srgbClr val="222222"/>
                </a:solidFill>
                <a:effectLst/>
                <a:latin typeface="Noto Naskh Arabic UI"/>
              </a:rPr>
              <a:t>nodes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CE98E-D3C4-4E43-9599-F5200BBE599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3118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Maximum clinical benefit: no additional tumor regression on at least 2 consecutive scans taken at least 12 weeks apart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CE98E-D3C4-4E43-9599-F5200BBE599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733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404EB-A80E-4327-B72C-CFB2A3DAF6DB}" type="datetimeFigureOut">
              <a:rPr lang="en-US" smtClean="0"/>
              <a:pPr/>
              <a:t>08-Mar-20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E62C-CCC1-4861-BA26-AC6A5333E4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2124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404EB-A80E-4327-B72C-CFB2A3DAF6DB}" type="datetimeFigureOut">
              <a:rPr lang="en-US" smtClean="0"/>
              <a:pPr/>
              <a:t>08-Mar-20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E62C-CCC1-4861-BA26-AC6A5333E4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2324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404EB-A80E-4327-B72C-CFB2A3DAF6DB}" type="datetimeFigureOut">
              <a:rPr lang="en-US" smtClean="0"/>
              <a:pPr/>
              <a:t>08-Mar-20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E62C-CCC1-4861-BA26-AC6A5333E4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7624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 txBox="1">
            <a:spLocks/>
          </p:cNvSpPr>
          <p:nvPr userDrawn="1"/>
        </p:nvSpPr>
        <p:spPr bwMode="auto">
          <a:xfrm>
            <a:off x="1" y="6591300"/>
            <a:ext cx="100711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GB" sz="1200">
                <a:solidFill>
                  <a:srgbClr val="000000"/>
                </a:solidFill>
                <a:latin typeface="Calibri" pitchFamily="34" charset="0"/>
              </a:rPr>
              <a:t>F. Hoffmann-La Roche Ltd, CH-4070, Basel, Switzerland, May 2011. No. </a:t>
            </a:r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65349676a</a:t>
            </a:r>
            <a:endParaRPr lang="en-GB" sz="12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  <a:defRPr/>
            </a:pPr>
            <a:endParaRPr lang="en-GB" sz="12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  <a:defRPr/>
            </a:pPr>
            <a:endParaRPr lang="en-GB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98726"/>
            <a:ext cx="12192000" cy="1470025"/>
          </a:xfrm>
          <a:solidFill>
            <a:schemeClr val="accent1"/>
          </a:solidFill>
        </p:spPr>
        <p:txBody>
          <a:bodyPr/>
          <a:lstStyle>
            <a:lvl1pPr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6684" y="3967533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2325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0D2478-3CAB-4F17-AA9D-F25BE8DB3D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5903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old Lead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chemeClr val="accent1"/>
                </a:solidFill>
              </a:defRPr>
            </a:lvl1pPr>
            <a:lvl2pPr marL="171450" indent="-171450">
              <a:buSzPct val="115000"/>
              <a:buFont typeface="Arial" pitchFamily="34" charset="0"/>
              <a:buChar char="•"/>
              <a:defRPr sz="1600" b="1"/>
            </a:lvl2pPr>
            <a:lvl3pPr marL="573088" indent="-231775">
              <a:buFont typeface="Arial" pitchFamily="34" charset="0"/>
              <a:buChar char="–"/>
              <a:defRPr sz="1400"/>
            </a:lvl3pPr>
            <a:lvl4pPr marL="914400" indent="-171450">
              <a:buFont typeface="Arial" pitchFamily="34" charset="0"/>
              <a:buChar char="•"/>
              <a:defRPr sz="1200"/>
            </a:lvl4pPr>
            <a:lvl5pPr marL="1316038" indent="-171450">
              <a:buFont typeface="Arial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EC1F12-AB5F-427E-A90D-A7C0A8725E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14213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 txBox="1">
            <a:spLocks/>
          </p:cNvSpPr>
          <p:nvPr userDrawn="1"/>
        </p:nvSpPr>
        <p:spPr bwMode="auto">
          <a:xfrm>
            <a:off x="1" y="6591300"/>
            <a:ext cx="100711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GB" sz="1200">
                <a:solidFill>
                  <a:srgbClr val="000000"/>
                </a:solidFill>
                <a:latin typeface="Calibri" pitchFamily="34" charset="0"/>
              </a:rPr>
              <a:t>F. Hoffmann-La Roche Ltd, CH-4070, Basel, Switzerland, May 2011. No. </a:t>
            </a:r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65349676a</a:t>
            </a:r>
            <a:endParaRPr lang="en-GB" sz="12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  <a:defRPr/>
            </a:pPr>
            <a:endParaRPr lang="en-GB" sz="12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  <a:defRPr/>
            </a:pPr>
            <a:endParaRPr lang="en-GB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97646"/>
            <a:ext cx="12192000" cy="1472184"/>
          </a:xfrm>
          <a:solidFill>
            <a:schemeClr val="accent1"/>
          </a:solidFill>
        </p:spPr>
        <p:txBody>
          <a:bodyPr>
            <a:normAutofit/>
          </a:bodyPr>
          <a:lstStyle>
            <a:lvl1pPr algn="ctr">
              <a:defRPr sz="2800" b="1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990074"/>
            <a:ext cx="103632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C380FB-6F91-4687-AC8F-21030A323B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442018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084" y="1095376"/>
            <a:ext cx="5596763" cy="51419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3884" y="1095376"/>
            <a:ext cx="5596763" cy="51419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B7CA8FE-3AAC-41B0-9290-80B4A192D5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46654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Bold Lead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084" y="1095376"/>
            <a:ext cx="5608157" cy="5141913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171450" indent="-171450">
              <a:buSzPct val="115000"/>
              <a:buFont typeface="Arial" pitchFamily="34" charset="0"/>
              <a:buChar char="•"/>
              <a:defRPr sz="1600" b="1"/>
            </a:lvl2pPr>
            <a:lvl3pPr marL="573088" indent="-231775">
              <a:buFont typeface="Arial" pitchFamily="34" charset="0"/>
              <a:buChar char="–"/>
              <a:defRPr sz="1400"/>
            </a:lvl3pPr>
            <a:lvl4pPr marL="914400" indent="-171450">
              <a:buFont typeface="Arial" pitchFamily="34" charset="0"/>
              <a:buChar char="•"/>
              <a:defRPr sz="1200"/>
            </a:lvl4pPr>
            <a:lvl5pPr marL="1316038" indent="-171450">
              <a:buFont typeface="Arial" pitchFamily="34" charset="0"/>
              <a:buChar char="–"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3884" y="1095376"/>
            <a:ext cx="5608157" cy="514191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chemeClr val="accent1"/>
                </a:solidFill>
              </a:defRPr>
            </a:lvl1pPr>
            <a:lvl2pPr marL="171450" indent="-171450">
              <a:buSzPct val="115000"/>
              <a:buFont typeface="Arial" pitchFamily="34" charset="0"/>
              <a:buChar char="•"/>
              <a:defRPr sz="1600" b="1"/>
            </a:lvl2pPr>
            <a:lvl3pPr marL="573088" indent="-231775">
              <a:buFont typeface="Arial" pitchFamily="34" charset="0"/>
              <a:buChar char="–"/>
              <a:defRPr sz="1400"/>
            </a:lvl3pPr>
            <a:lvl4pPr marL="914400" indent="-171450">
              <a:buFont typeface="Arial" pitchFamily="34" charset="0"/>
              <a:buChar char="•"/>
              <a:defRPr sz="1200"/>
            </a:lvl4pPr>
            <a:lvl5pPr marL="1316038" indent="-171450">
              <a:buFont typeface="Arial" pitchFamily="34" charset="0"/>
              <a:buChar char="–"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B7300C-5A97-4D9B-B223-904F55870F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003205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BD1570-A1EB-4331-8F1F-BBAFAB2DF4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46335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24F71A-23CC-41F7-BBE9-A82428F9E6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1648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404EB-A80E-4327-B72C-CFB2A3DAF6DB}" type="datetimeFigureOut">
              <a:rPr lang="en-US" smtClean="0"/>
              <a:pPr/>
              <a:t>08-Mar-20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E62C-CCC1-4861-BA26-AC6A5333E4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95927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no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42700980"/>
      </p:ext>
    </p:extLst>
  </p:cSld>
  <p:clrMapOvr>
    <a:masterClrMapping/>
  </p:clrMapOvr>
  <p:transition advClick="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Roche\Powerpoint and email template\Studio\Powerpoint template files\Vemurafenib Powerpoint title RGB 1404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0" y="6613526"/>
            <a:ext cx="12192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000" b="1">
                <a:solidFill>
                  <a:schemeClr val="bg2"/>
                </a:solidFill>
                <a:latin typeface="Helvetica" pitchFamily="34" charset="0"/>
              </a:rPr>
              <a:t>Confidential – for internal use only. Local regulatory, medical, and legal review required before local or external use.  </a:t>
            </a: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11300" y="2152650"/>
            <a:ext cx="10585451" cy="1295400"/>
          </a:xfrm>
        </p:spPr>
        <p:txBody>
          <a:bodyPr/>
          <a:lstStyle>
            <a:lvl1pPr algn="ctr"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00817" y="3582988"/>
            <a:ext cx="8930216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13996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 txBox="1">
            <a:spLocks/>
          </p:cNvSpPr>
          <p:nvPr userDrawn="1"/>
        </p:nvSpPr>
        <p:spPr bwMode="auto">
          <a:xfrm>
            <a:off x="1" y="6591300"/>
            <a:ext cx="100711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GB" sz="1200">
                <a:solidFill>
                  <a:srgbClr val="000000"/>
                </a:solidFill>
                <a:latin typeface="Calibri" pitchFamily="34" charset="0"/>
              </a:rPr>
              <a:t>F. Hoffmann-La Roche Ltd, CH-4070, Basel, Switzerland, May 2011. No. </a:t>
            </a:r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65349676a</a:t>
            </a:r>
            <a:endParaRPr lang="en-GB" sz="12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  <a:defRPr/>
            </a:pPr>
            <a:endParaRPr lang="en-GB" sz="12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  <a:defRPr/>
            </a:pPr>
            <a:endParaRPr lang="en-GB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98726"/>
            <a:ext cx="12192000" cy="1470025"/>
          </a:xfrm>
          <a:solidFill>
            <a:schemeClr val="accent1"/>
          </a:solidFill>
        </p:spPr>
        <p:txBody>
          <a:bodyPr/>
          <a:lstStyle>
            <a:lvl1pPr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6684" y="3967533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40820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A73658-0859-44C9-9491-B544135FA5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48572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old Lead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chemeClr val="accent1"/>
                </a:solidFill>
              </a:defRPr>
            </a:lvl1pPr>
            <a:lvl2pPr marL="171450" indent="-171450">
              <a:buSzPct val="115000"/>
              <a:buFont typeface="Arial" pitchFamily="34" charset="0"/>
              <a:buChar char="•"/>
              <a:defRPr sz="1600" b="1"/>
            </a:lvl2pPr>
            <a:lvl3pPr marL="573088" indent="-231775">
              <a:buFont typeface="Arial" pitchFamily="34" charset="0"/>
              <a:buChar char="–"/>
              <a:defRPr sz="1400"/>
            </a:lvl3pPr>
            <a:lvl4pPr marL="914400" indent="-171450">
              <a:buFont typeface="Arial" pitchFamily="34" charset="0"/>
              <a:buChar char="•"/>
              <a:defRPr sz="1200"/>
            </a:lvl4pPr>
            <a:lvl5pPr marL="1316038" indent="-171450">
              <a:buFont typeface="Arial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42ED87-3131-4650-B4B7-93D0B518F5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180296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 txBox="1">
            <a:spLocks/>
          </p:cNvSpPr>
          <p:nvPr userDrawn="1"/>
        </p:nvSpPr>
        <p:spPr bwMode="auto">
          <a:xfrm>
            <a:off x="1" y="6591300"/>
            <a:ext cx="100711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GB" sz="1200">
                <a:solidFill>
                  <a:srgbClr val="000000"/>
                </a:solidFill>
                <a:latin typeface="Calibri" pitchFamily="34" charset="0"/>
              </a:rPr>
              <a:t>F. Hoffmann-La Roche Ltd, CH-4070, Basel, Switzerland, May 2011. No. </a:t>
            </a:r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65349676a</a:t>
            </a:r>
            <a:endParaRPr lang="en-GB" sz="12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  <a:defRPr/>
            </a:pPr>
            <a:endParaRPr lang="en-GB" sz="12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  <a:defRPr/>
            </a:pPr>
            <a:endParaRPr lang="en-GB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97646"/>
            <a:ext cx="12192000" cy="1472184"/>
          </a:xfrm>
          <a:solidFill>
            <a:schemeClr val="accent1"/>
          </a:solidFill>
        </p:spPr>
        <p:txBody>
          <a:bodyPr>
            <a:normAutofit/>
          </a:bodyPr>
          <a:lstStyle>
            <a:lvl1pPr algn="ctr">
              <a:defRPr sz="2800" b="1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990074"/>
            <a:ext cx="103632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0ABB9D-C611-46FE-BBB6-0F81A65548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52396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084" y="1095376"/>
            <a:ext cx="5596763" cy="51419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3884" y="1095376"/>
            <a:ext cx="5596763" cy="51419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D2800F-E7F1-4FC7-8911-E33845CF89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114944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Bold Lead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084" y="1095376"/>
            <a:ext cx="5608157" cy="5141913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171450" indent="-171450">
              <a:buSzPct val="115000"/>
              <a:buFont typeface="Arial" pitchFamily="34" charset="0"/>
              <a:buChar char="•"/>
              <a:defRPr sz="1600" b="1"/>
            </a:lvl2pPr>
            <a:lvl3pPr marL="573088" indent="-231775">
              <a:buFont typeface="Arial" pitchFamily="34" charset="0"/>
              <a:buChar char="–"/>
              <a:defRPr sz="1400"/>
            </a:lvl3pPr>
            <a:lvl4pPr marL="914400" indent="-171450">
              <a:buFont typeface="Arial" pitchFamily="34" charset="0"/>
              <a:buChar char="•"/>
              <a:defRPr sz="1200"/>
            </a:lvl4pPr>
            <a:lvl5pPr marL="1316038" indent="-171450">
              <a:buFont typeface="Arial" pitchFamily="34" charset="0"/>
              <a:buChar char="–"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3884" y="1095376"/>
            <a:ext cx="5608157" cy="514191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chemeClr val="accent1"/>
                </a:solidFill>
              </a:defRPr>
            </a:lvl1pPr>
            <a:lvl2pPr marL="171450" indent="-171450">
              <a:buSzPct val="115000"/>
              <a:buFont typeface="Arial" pitchFamily="34" charset="0"/>
              <a:buChar char="•"/>
              <a:defRPr sz="1600" b="1"/>
            </a:lvl2pPr>
            <a:lvl3pPr marL="573088" indent="-231775">
              <a:buFont typeface="Arial" pitchFamily="34" charset="0"/>
              <a:buChar char="–"/>
              <a:defRPr sz="1400"/>
            </a:lvl3pPr>
            <a:lvl4pPr marL="914400" indent="-171450">
              <a:buFont typeface="Arial" pitchFamily="34" charset="0"/>
              <a:buChar char="•"/>
              <a:defRPr sz="1200"/>
            </a:lvl4pPr>
            <a:lvl5pPr marL="1316038" indent="-171450">
              <a:buFont typeface="Arial" pitchFamily="34" charset="0"/>
              <a:buChar char="–"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9B24B1-3E0F-4F07-8A7E-E4ECC613C1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254819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6F29B0-9D31-46FF-B85F-F089D63575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187464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F013F8-7539-431E-B93B-1C54155F71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8567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404EB-A80E-4327-B72C-CFB2A3DAF6DB}" type="datetimeFigureOut">
              <a:rPr lang="en-US" smtClean="0"/>
              <a:pPr/>
              <a:t>08-Mar-20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E62C-CCC1-4861-BA26-AC6A5333E4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45749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no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72387398"/>
      </p:ext>
    </p:extLst>
  </p:cSld>
  <p:clrMapOvr>
    <a:masterClrMapping/>
  </p:clrMapOvr>
  <p:transition advClick="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Roche\Powerpoint and email template\Studio\Powerpoint template files\Vemurafenib Powerpoint title RGB 1404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0" y="6613526"/>
            <a:ext cx="12192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000" b="1">
                <a:solidFill>
                  <a:schemeClr val="bg2"/>
                </a:solidFill>
                <a:latin typeface="Helvetica" pitchFamily="34" charset="0"/>
              </a:rPr>
              <a:t>Confidential – for internal use only. Local regulatory, medical, and legal review required before local or external use.  </a:t>
            </a: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11300" y="2152650"/>
            <a:ext cx="10585451" cy="1295400"/>
          </a:xfrm>
        </p:spPr>
        <p:txBody>
          <a:bodyPr/>
          <a:lstStyle>
            <a:lvl1pPr algn="ctr"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00817" y="3582988"/>
            <a:ext cx="8930216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07100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404EB-A80E-4327-B72C-CFB2A3DAF6DB}" type="datetimeFigureOut">
              <a:rPr lang="en-US" smtClean="0"/>
              <a:pPr/>
              <a:t>08-Mar-20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E62C-CCC1-4861-BA26-AC6A5333E4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3668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404EB-A80E-4327-B72C-CFB2A3DAF6DB}" type="datetimeFigureOut">
              <a:rPr lang="en-US" smtClean="0"/>
              <a:pPr/>
              <a:t>08-Mar-20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E62C-CCC1-4861-BA26-AC6A5333E4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854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404EB-A80E-4327-B72C-CFB2A3DAF6DB}" type="datetimeFigureOut">
              <a:rPr lang="en-US" smtClean="0"/>
              <a:pPr/>
              <a:t>08-Mar-20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E62C-CCC1-4861-BA26-AC6A5333E4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5054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404EB-A80E-4327-B72C-CFB2A3DAF6DB}" type="datetimeFigureOut">
              <a:rPr lang="en-US" smtClean="0"/>
              <a:pPr/>
              <a:t>08-Mar-20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E62C-CCC1-4861-BA26-AC6A5333E4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8108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404EB-A80E-4327-B72C-CFB2A3DAF6DB}" type="datetimeFigureOut">
              <a:rPr lang="en-US" smtClean="0"/>
              <a:pPr/>
              <a:t>08-Mar-20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E62C-CCC1-4861-BA26-AC6A5333E4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3809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404EB-A80E-4327-B72C-CFB2A3DAF6DB}" type="datetimeFigureOut">
              <a:rPr lang="en-US" smtClean="0"/>
              <a:pPr/>
              <a:t>08-Mar-20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E62C-CCC1-4861-BA26-AC6A5333E4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3536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404EB-A80E-4327-B72C-CFB2A3DAF6DB}" type="datetimeFigureOut">
              <a:rPr lang="en-US" smtClean="0"/>
              <a:pPr/>
              <a:t>08-Mar-20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1E62C-CCC1-4861-BA26-AC6A5333E4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964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BF1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 txBox="1">
            <a:spLocks noChangeArrowheads="1"/>
          </p:cNvSpPr>
          <p:nvPr/>
        </p:nvSpPr>
        <p:spPr bwMode="auto">
          <a:xfrm>
            <a:off x="0" y="1"/>
            <a:ext cx="12192000" cy="887413"/>
          </a:xfrm>
          <a:prstGeom prst="rect">
            <a:avLst/>
          </a:prstGeom>
          <a:solidFill>
            <a:srgbClr val="17375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GB" sz="28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38467" y="6554788"/>
            <a:ext cx="753533" cy="3032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 panose="020F0502020204030204" pitchFamily="34" charset="0"/>
              </a:defRPr>
            </a:lvl1pPr>
          </a:lstStyle>
          <a:p>
            <a:fld id="{A6EEBD59-7A49-438D-9EA9-EC28F595A8F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328084" y="0"/>
            <a:ext cx="115316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28084" y="1095376"/>
            <a:ext cx="115316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0" name="Text Placeholder 5"/>
          <p:cNvSpPr txBox="1">
            <a:spLocks/>
          </p:cNvSpPr>
          <p:nvPr/>
        </p:nvSpPr>
        <p:spPr bwMode="auto">
          <a:xfrm>
            <a:off x="1" y="6591300"/>
            <a:ext cx="100711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GB" sz="1200">
                <a:solidFill>
                  <a:srgbClr val="000000"/>
                </a:solidFill>
                <a:latin typeface="Calibri" pitchFamily="34" charset="0"/>
              </a:rPr>
              <a:t>F. Hoffmann-La Roche Ltd, CH-4070, Basel, Switzerland, May 2011. No. </a:t>
            </a:r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65349676a</a:t>
            </a:r>
            <a:endParaRPr lang="en-GB" sz="12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  <a:defRPr/>
            </a:pPr>
            <a:endParaRPr lang="en-GB" sz="12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  <a:defRPr/>
            </a:pPr>
            <a:endParaRPr lang="en-GB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3992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ctr" rtl="0" eaLnBrk="0" fontAlgn="base" hangingPunct="0">
        <a:lnSpc>
          <a:spcPct val="95000"/>
        </a:lnSpc>
        <a:spcBef>
          <a:spcPts val="200"/>
        </a:spcBef>
        <a:spcAft>
          <a:spcPct val="0"/>
        </a:spcAft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5000"/>
        </a:lnSpc>
        <a:spcBef>
          <a:spcPts val="20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lnSpc>
          <a:spcPct val="95000"/>
        </a:lnSpc>
        <a:spcBef>
          <a:spcPts val="20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lnSpc>
          <a:spcPct val="95000"/>
        </a:lnSpc>
        <a:spcBef>
          <a:spcPts val="20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lnSpc>
          <a:spcPct val="95000"/>
        </a:lnSpc>
        <a:spcBef>
          <a:spcPts val="20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5pPr>
      <a:lvl6pPr marL="457200" algn="ctr" rtl="0" fontAlgn="base">
        <a:lnSpc>
          <a:spcPct val="95000"/>
        </a:lnSpc>
        <a:spcBef>
          <a:spcPts val="20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6pPr>
      <a:lvl7pPr marL="914400" algn="ctr" rtl="0" fontAlgn="base">
        <a:lnSpc>
          <a:spcPct val="95000"/>
        </a:lnSpc>
        <a:spcBef>
          <a:spcPts val="20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7pPr>
      <a:lvl8pPr marL="1371600" algn="ctr" rtl="0" fontAlgn="base">
        <a:lnSpc>
          <a:spcPct val="95000"/>
        </a:lnSpc>
        <a:spcBef>
          <a:spcPts val="20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8pPr>
      <a:lvl9pPr marL="1828800" algn="ctr" rtl="0" fontAlgn="base">
        <a:lnSpc>
          <a:spcPct val="95000"/>
        </a:lnSpc>
        <a:spcBef>
          <a:spcPts val="20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9pPr>
    </p:titleStyle>
    <p:bodyStyle>
      <a:lvl1pPr marL="171450" indent="-171450" algn="l" rtl="0" eaLnBrk="0" fontAlgn="base" hangingPunct="0">
        <a:lnSpc>
          <a:spcPct val="95000"/>
        </a:lnSpc>
        <a:spcBef>
          <a:spcPts val="900"/>
        </a:spcBef>
        <a:spcAft>
          <a:spcPct val="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b="1" kern="1200">
          <a:solidFill>
            <a:schemeClr val="tx2"/>
          </a:solidFill>
          <a:latin typeface="+mj-lt"/>
          <a:ea typeface="+mn-ea"/>
          <a:cs typeface="+mn-cs"/>
        </a:defRPr>
      </a:lvl1pPr>
      <a:lvl2pPr marL="573088" indent="-231775" algn="l" rtl="0" eaLnBrk="0" fontAlgn="base" hangingPunct="0">
        <a:lnSpc>
          <a:spcPct val="95000"/>
        </a:lnSpc>
        <a:spcBef>
          <a:spcPts val="4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+mj-lt"/>
          <a:ea typeface="+mn-ea"/>
          <a:cs typeface="+mn-cs"/>
        </a:defRPr>
      </a:lvl2pPr>
      <a:lvl3pPr marL="914400" indent="-171450" algn="l" rtl="0" eaLnBrk="0" fontAlgn="base" hangingPunct="0">
        <a:lnSpc>
          <a:spcPct val="95000"/>
        </a:lnSpc>
        <a:spcBef>
          <a:spcPts val="3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j-lt"/>
          <a:ea typeface="+mn-ea"/>
          <a:cs typeface="+mn-cs"/>
        </a:defRPr>
      </a:lvl3pPr>
      <a:lvl4pPr marL="1316038" indent="-171450" algn="l" rtl="0" eaLnBrk="0" fontAlgn="base" hangingPunct="0">
        <a:lnSpc>
          <a:spcPct val="95000"/>
        </a:lnSpc>
        <a:spcBef>
          <a:spcPts val="2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200" kern="1200">
          <a:solidFill>
            <a:schemeClr val="tx2"/>
          </a:solidFill>
          <a:latin typeface="+mj-lt"/>
          <a:ea typeface="+mn-ea"/>
          <a:cs typeface="+mn-cs"/>
        </a:defRPr>
      </a:lvl4pPr>
      <a:lvl5pPr marL="1657350" indent="-169863" algn="l" rtl="0" eaLnBrk="0" fontAlgn="base" hangingPunct="0">
        <a:lnSpc>
          <a:spcPct val="95000"/>
        </a:lnSpc>
        <a:spcBef>
          <a:spcPts val="2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BF1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 txBox="1">
            <a:spLocks noChangeArrowheads="1"/>
          </p:cNvSpPr>
          <p:nvPr/>
        </p:nvSpPr>
        <p:spPr bwMode="auto">
          <a:xfrm>
            <a:off x="0" y="1"/>
            <a:ext cx="12192000" cy="887413"/>
          </a:xfrm>
          <a:prstGeom prst="rect">
            <a:avLst/>
          </a:prstGeom>
          <a:solidFill>
            <a:srgbClr val="17375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GB" sz="28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38467" y="6554788"/>
            <a:ext cx="753533" cy="3032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 panose="020F0502020204030204" pitchFamily="34" charset="0"/>
              </a:defRPr>
            </a:lvl1pPr>
          </a:lstStyle>
          <a:p>
            <a:fld id="{94450950-A827-4FEE-A957-F4F3E660367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328084" y="0"/>
            <a:ext cx="115316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28084" y="1095376"/>
            <a:ext cx="115316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0" name="Text Placeholder 5"/>
          <p:cNvSpPr txBox="1">
            <a:spLocks/>
          </p:cNvSpPr>
          <p:nvPr/>
        </p:nvSpPr>
        <p:spPr bwMode="auto">
          <a:xfrm>
            <a:off x="1" y="6591300"/>
            <a:ext cx="100711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GB" sz="1200">
                <a:solidFill>
                  <a:srgbClr val="000000"/>
                </a:solidFill>
                <a:latin typeface="Calibri" pitchFamily="34" charset="0"/>
              </a:rPr>
              <a:t>F. Hoffmann-La Roche Ltd, CH-4070, Basel, Switzerland, May 2011. No. </a:t>
            </a:r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65349676a</a:t>
            </a:r>
            <a:endParaRPr lang="en-GB" sz="12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  <a:defRPr/>
            </a:pPr>
            <a:endParaRPr lang="en-GB" sz="12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  <a:defRPr/>
            </a:pPr>
            <a:endParaRPr lang="en-GB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79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hf hdr="0" ftr="0" dt="0"/>
  <p:txStyles>
    <p:titleStyle>
      <a:lvl1pPr algn="ctr" rtl="0" eaLnBrk="0" fontAlgn="base" hangingPunct="0">
        <a:lnSpc>
          <a:spcPct val="95000"/>
        </a:lnSpc>
        <a:spcBef>
          <a:spcPts val="200"/>
        </a:spcBef>
        <a:spcAft>
          <a:spcPct val="0"/>
        </a:spcAft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5000"/>
        </a:lnSpc>
        <a:spcBef>
          <a:spcPts val="20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lnSpc>
          <a:spcPct val="95000"/>
        </a:lnSpc>
        <a:spcBef>
          <a:spcPts val="20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lnSpc>
          <a:spcPct val="95000"/>
        </a:lnSpc>
        <a:spcBef>
          <a:spcPts val="20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lnSpc>
          <a:spcPct val="95000"/>
        </a:lnSpc>
        <a:spcBef>
          <a:spcPts val="20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5pPr>
      <a:lvl6pPr marL="457200" algn="ctr" rtl="0" fontAlgn="base">
        <a:lnSpc>
          <a:spcPct val="95000"/>
        </a:lnSpc>
        <a:spcBef>
          <a:spcPts val="20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6pPr>
      <a:lvl7pPr marL="914400" algn="ctr" rtl="0" fontAlgn="base">
        <a:lnSpc>
          <a:spcPct val="95000"/>
        </a:lnSpc>
        <a:spcBef>
          <a:spcPts val="20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7pPr>
      <a:lvl8pPr marL="1371600" algn="ctr" rtl="0" fontAlgn="base">
        <a:lnSpc>
          <a:spcPct val="95000"/>
        </a:lnSpc>
        <a:spcBef>
          <a:spcPts val="20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8pPr>
      <a:lvl9pPr marL="1828800" algn="ctr" rtl="0" fontAlgn="base">
        <a:lnSpc>
          <a:spcPct val="95000"/>
        </a:lnSpc>
        <a:spcBef>
          <a:spcPts val="20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9pPr>
    </p:titleStyle>
    <p:bodyStyle>
      <a:lvl1pPr marL="171450" indent="-171450" algn="l" rtl="0" eaLnBrk="0" fontAlgn="base" hangingPunct="0">
        <a:lnSpc>
          <a:spcPct val="95000"/>
        </a:lnSpc>
        <a:spcBef>
          <a:spcPts val="900"/>
        </a:spcBef>
        <a:spcAft>
          <a:spcPct val="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b="1" kern="1200">
          <a:solidFill>
            <a:schemeClr val="tx2"/>
          </a:solidFill>
          <a:latin typeface="+mj-lt"/>
          <a:ea typeface="+mn-ea"/>
          <a:cs typeface="+mn-cs"/>
        </a:defRPr>
      </a:lvl1pPr>
      <a:lvl2pPr marL="573088" indent="-231775" algn="l" rtl="0" eaLnBrk="0" fontAlgn="base" hangingPunct="0">
        <a:lnSpc>
          <a:spcPct val="95000"/>
        </a:lnSpc>
        <a:spcBef>
          <a:spcPts val="4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+mj-lt"/>
          <a:ea typeface="+mn-ea"/>
          <a:cs typeface="+mn-cs"/>
        </a:defRPr>
      </a:lvl2pPr>
      <a:lvl3pPr marL="914400" indent="-171450" algn="l" rtl="0" eaLnBrk="0" fontAlgn="base" hangingPunct="0">
        <a:lnSpc>
          <a:spcPct val="95000"/>
        </a:lnSpc>
        <a:spcBef>
          <a:spcPts val="3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j-lt"/>
          <a:ea typeface="+mn-ea"/>
          <a:cs typeface="+mn-cs"/>
        </a:defRPr>
      </a:lvl3pPr>
      <a:lvl4pPr marL="1316038" indent="-171450" algn="l" rtl="0" eaLnBrk="0" fontAlgn="base" hangingPunct="0">
        <a:lnSpc>
          <a:spcPct val="95000"/>
        </a:lnSpc>
        <a:spcBef>
          <a:spcPts val="2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200" kern="1200">
          <a:solidFill>
            <a:schemeClr val="tx2"/>
          </a:solidFill>
          <a:latin typeface="+mj-lt"/>
          <a:ea typeface="+mn-ea"/>
          <a:cs typeface="+mn-cs"/>
        </a:defRPr>
      </a:lvl4pPr>
      <a:lvl5pPr marL="1657350" indent="-169863" algn="l" rtl="0" eaLnBrk="0" fontAlgn="base" hangingPunct="0">
        <a:lnSpc>
          <a:spcPct val="95000"/>
        </a:lnSpc>
        <a:spcBef>
          <a:spcPts val="2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png"/><Relationship Id="rId7" Type="http://schemas.openxmlformats.org/officeDocument/2006/relationships/hyperlink" Target="http://www.eyetumour.co.uk/images/large/iris_melanoma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Basics of Malignant Melanoma Management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Dr</a:t>
            </a:r>
            <a:r>
              <a:rPr lang="en-US" sz="4000" dirty="0" smtClean="0"/>
              <a:t> </a:t>
            </a:r>
            <a:r>
              <a:rPr lang="en-US" sz="4000" dirty="0" err="1" smtClean="0"/>
              <a:t>Malek</a:t>
            </a:r>
            <a:r>
              <a:rPr lang="en-US" sz="4000" dirty="0" smtClean="0"/>
              <a:t> </a:t>
            </a:r>
            <a:r>
              <a:rPr lang="en-US" sz="4000" dirty="0" err="1" smtClean="0"/>
              <a:t>Alhamidi</a:t>
            </a:r>
            <a:endParaRPr lang="en-US" sz="4000" dirty="0" smtClean="0"/>
          </a:p>
          <a:p>
            <a:r>
              <a:rPr lang="en-US" sz="4000" dirty="0" smtClean="0"/>
              <a:t>Mar 5, 2020</a:t>
            </a:r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408271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138" y="365125"/>
            <a:ext cx="11430000" cy="1032601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400" b="1" dirty="0" smtClean="0"/>
              <a:t>Stage III with clinical or macroscopic satellite/in-transit metastasis: </a:t>
            </a:r>
            <a:br>
              <a:rPr lang="en-US" sz="3400" b="1" dirty="0" smtClean="0"/>
            </a:br>
            <a:r>
              <a:rPr lang="en-US" sz="3400" b="1" dirty="0" err="1" smtClean="0"/>
              <a:t>Unresectable</a:t>
            </a:r>
            <a:r>
              <a:rPr lang="en-US" sz="3400" b="1" dirty="0" smtClean="0"/>
              <a:t> disease</a:t>
            </a:r>
            <a:endParaRPr lang="en-US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Use systemic therapy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283473"/>
            <a:ext cx="2536156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507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5937"/>
            <a:ext cx="9677400" cy="849721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 smtClean="0"/>
              <a:t>Metastatic limited (</a:t>
            </a:r>
            <a:r>
              <a:rPr lang="en-US" b="1" dirty="0" err="1" smtClean="0"/>
              <a:t>resectable</a:t>
            </a:r>
            <a:r>
              <a:rPr lang="en-US" b="1" dirty="0" smtClean="0"/>
              <a:t>) melanoma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 options</a:t>
            </a:r>
          </a:p>
          <a:p>
            <a:r>
              <a:rPr lang="en-US" dirty="0" smtClean="0"/>
              <a:t>Resection then systemic therapy</a:t>
            </a:r>
          </a:p>
          <a:p>
            <a:r>
              <a:rPr lang="en-US" dirty="0" smtClean="0"/>
              <a:t>Systemic therapy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294" y="5588273"/>
            <a:ext cx="2536156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11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5937"/>
            <a:ext cx="9677400" cy="849721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 smtClean="0"/>
              <a:t>Metastatic melanoma: Systemic therapy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128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657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651274" cy="771344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 smtClean="0"/>
              <a:t>Systemic therapy for metastatic melanoma</a:t>
            </a:r>
            <a:endParaRPr lang="en-US" b="1" dirty="0"/>
          </a:p>
        </p:txBody>
      </p:sp>
      <p:sp>
        <p:nvSpPr>
          <p:cNvPr id="4" name="Rounded Rectangle 3"/>
          <p:cNvSpPr/>
          <p:nvPr/>
        </p:nvSpPr>
        <p:spPr>
          <a:xfrm>
            <a:off x="1071155" y="1449977"/>
            <a:ext cx="5344160" cy="160673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dirty="0" smtClean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b="1" dirty="0" smtClean="0">
                <a:solidFill>
                  <a:prstClr val="black"/>
                </a:solidFill>
              </a:rPr>
              <a:t>BRAF/MEK </a:t>
            </a:r>
            <a:r>
              <a:rPr lang="en-US" b="1" dirty="0">
                <a:solidFill>
                  <a:prstClr val="black"/>
                </a:solidFill>
              </a:rPr>
              <a:t>inhibitors: for BRAF V600 </a:t>
            </a:r>
            <a:r>
              <a:rPr lang="en-US" b="1" dirty="0" smtClean="0">
                <a:solidFill>
                  <a:prstClr val="black"/>
                </a:solidFill>
              </a:rPr>
              <a:t>mutation:</a:t>
            </a: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prstClr val="black"/>
                </a:solidFill>
              </a:rPr>
              <a:t>Dabrafenib</a:t>
            </a:r>
            <a:r>
              <a:rPr lang="en-US" b="1" dirty="0" smtClean="0">
                <a:solidFill>
                  <a:prstClr val="black"/>
                </a:solidFill>
              </a:rPr>
              <a:t>/</a:t>
            </a:r>
            <a:r>
              <a:rPr lang="en-US" b="1" dirty="0" err="1" smtClean="0">
                <a:solidFill>
                  <a:prstClr val="black"/>
                </a:solidFill>
              </a:rPr>
              <a:t>trametinib</a:t>
            </a:r>
            <a:endParaRPr lang="en-US" b="1" dirty="0" smtClean="0">
              <a:solidFill>
                <a:prstClr val="black"/>
              </a:solidFill>
            </a:endParaRP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prstClr val="black"/>
                </a:solidFill>
              </a:rPr>
              <a:t>Vemurafenib</a:t>
            </a:r>
            <a:r>
              <a:rPr lang="en-US" b="1" dirty="0" smtClean="0">
                <a:solidFill>
                  <a:prstClr val="black"/>
                </a:solidFill>
              </a:rPr>
              <a:t>/</a:t>
            </a:r>
            <a:r>
              <a:rPr lang="en-US" b="1" dirty="0" err="1" smtClean="0">
                <a:solidFill>
                  <a:prstClr val="black"/>
                </a:solidFill>
              </a:rPr>
              <a:t>cobimetinib</a:t>
            </a:r>
            <a:endParaRPr lang="en-US" b="1" dirty="0" smtClean="0">
              <a:solidFill>
                <a:prstClr val="black"/>
              </a:solidFill>
            </a:endParaRP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prstClr val="black"/>
                </a:solidFill>
              </a:rPr>
              <a:t>Oncorafenib</a:t>
            </a:r>
            <a:r>
              <a:rPr lang="en-US" b="1" dirty="0" smtClean="0">
                <a:solidFill>
                  <a:prstClr val="black"/>
                </a:solidFill>
              </a:rPr>
              <a:t>/</a:t>
            </a:r>
            <a:r>
              <a:rPr lang="en-US" b="1" dirty="0" err="1" smtClean="0">
                <a:solidFill>
                  <a:prstClr val="black"/>
                </a:solidFill>
              </a:rPr>
              <a:t>binimetinib</a:t>
            </a:r>
            <a:endParaRPr lang="en-US" b="1" dirty="0" smtClean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71155" y="3357153"/>
            <a:ext cx="8072846" cy="124097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200" b="1" dirty="0" smtClean="0">
                <a:solidFill>
                  <a:prstClr val="black"/>
                </a:solidFill>
              </a:rPr>
              <a:t>Checkpoint </a:t>
            </a:r>
            <a:r>
              <a:rPr lang="en-US" sz="2200" b="1" dirty="0">
                <a:solidFill>
                  <a:prstClr val="black"/>
                </a:solidFill>
              </a:rPr>
              <a:t>inhibitors: effective regardless of BRAF mutation </a:t>
            </a:r>
            <a:r>
              <a:rPr lang="en-US" sz="2200" b="1" dirty="0" smtClean="0">
                <a:solidFill>
                  <a:prstClr val="black"/>
                </a:solidFill>
              </a:rPr>
              <a:t>status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prstClr val="black"/>
                </a:solidFill>
              </a:rPr>
              <a:t>Anti PD-1: </a:t>
            </a:r>
            <a:r>
              <a:rPr lang="en-US" sz="2200" b="1" dirty="0" err="1" smtClean="0">
                <a:solidFill>
                  <a:prstClr val="black"/>
                </a:solidFill>
              </a:rPr>
              <a:t>nivoluman</a:t>
            </a:r>
            <a:r>
              <a:rPr lang="en-US" sz="2200" b="1" dirty="0" smtClean="0">
                <a:solidFill>
                  <a:prstClr val="black"/>
                </a:solidFill>
              </a:rPr>
              <a:t>, Pembrolizumab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prstClr val="black"/>
                </a:solidFill>
              </a:rPr>
              <a:t>Anti TCLA-4: </a:t>
            </a:r>
            <a:r>
              <a:rPr lang="en-US" sz="2200" b="1" dirty="0" err="1" smtClean="0">
                <a:solidFill>
                  <a:prstClr val="black"/>
                </a:solidFill>
              </a:rPr>
              <a:t>ipilimumab</a:t>
            </a:r>
            <a:endParaRPr lang="en-US" sz="2200" b="1" dirty="0">
              <a:solidFill>
                <a:prstClr val="black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10343" y="4898570"/>
            <a:ext cx="4297680" cy="37882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Imatinib</a:t>
            </a:r>
            <a:r>
              <a:rPr lang="en-US" sz="2000" b="1" dirty="0" smtClean="0">
                <a:solidFill>
                  <a:schemeClr val="tx1"/>
                </a:solidFill>
              </a:rPr>
              <a:t>: for activating KIT mutations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10344" y="5460274"/>
            <a:ext cx="2899954" cy="35269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Cytotoxic chemotherapy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343" y="6226901"/>
            <a:ext cx="2536156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392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1252"/>
            <a:ext cx="10515600" cy="745218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 smtClean="0"/>
              <a:t>BRAF/MEK inhibitors for metastatic melanoma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949371"/>
            <a:ext cx="10515600" cy="1030514"/>
          </a:xfrm>
          <a:solidFill>
            <a:schemeClr val="bg2"/>
          </a:solidFill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sz="2600" dirty="0" smtClean="0">
                <a:solidFill>
                  <a:prstClr val="black"/>
                </a:solidFill>
              </a:rPr>
              <a:t>Patients </a:t>
            </a:r>
            <a:r>
              <a:rPr lang="en-US" sz="2600" dirty="0">
                <a:solidFill>
                  <a:prstClr val="black"/>
                </a:solidFill>
              </a:rPr>
              <a:t>treated with BRAF targeted therapy as first line therapy who achieved </a:t>
            </a:r>
            <a:r>
              <a:rPr lang="en-US" sz="2600" dirty="0">
                <a:solidFill>
                  <a:srgbClr val="FF0000"/>
                </a:solidFill>
              </a:rPr>
              <a:t>maximum clinical benefit </a:t>
            </a:r>
            <a:r>
              <a:rPr lang="en-US" sz="2600" dirty="0">
                <a:solidFill>
                  <a:prstClr val="black"/>
                </a:solidFill>
              </a:rPr>
              <a:t>(but not complete remission), a switch to immune check inhibitor may be considered</a:t>
            </a:r>
          </a:p>
          <a:p>
            <a:pPr lvl="0"/>
            <a:endParaRPr lang="en-US" sz="2600" dirty="0">
              <a:solidFill>
                <a:prstClr val="black"/>
              </a:solidFill>
            </a:endParaRPr>
          </a:p>
          <a:p>
            <a:pPr lvl="0"/>
            <a:endParaRPr lang="en-US" sz="2600" dirty="0">
              <a:solidFill>
                <a:prstClr val="black"/>
              </a:solidFill>
            </a:endParaRPr>
          </a:p>
          <a:p>
            <a:endParaRPr lang="en-US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838200" y="1538513"/>
            <a:ext cx="10515600" cy="317862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BRAF/MEK inhibitor combination therapy was associated with improved response rate, PFS, and OS compared to BRAF inhibitor monotherapy, as well as a similar or better toxicity profile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600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If BRAF/MEK inhibitor combination is contraindicated, BRAF inhibitor monotherapy with </a:t>
            </a:r>
            <a:r>
              <a:rPr lang="en-US" sz="2400" dirty="0" err="1">
                <a:solidFill>
                  <a:prstClr val="black"/>
                </a:solidFill>
              </a:rPr>
              <a:t>vemurafenib</a:t>
            </a:r>
            <a:r>
              <a:rPr lang="en-US" sz="2400" dirty="0">
                <a:solidFill>
                  <a:prstClr val="black"/>
                </a:solidFill>
              </a:rPr>
              <a:t> or </a:t>
            </a:r>
            <a:r>
              <a:rPr lang="en-US" sz="2400" dirty="0" err="1">
                <a:solidFill>
                  <a:prstClr val="black"/>
                </a:solidFill>
              </a:rPr>
              <a:t>dabrafenib</a:t>
            </a:r>
            <a:r>
              <a:rPr lang="en-US" sz="2400" dirty="0">
                <a:solidFill>
                  <a:prstClr val="black"/>
                </a:solidFill>
              </a:rPr>
              <a:t> are recommended options, especially in patients who are not appropriate candidates for checkpoint immunotherapies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212114"/>
            <a:ext cx="2536156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310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1252"/>
            <a:ext cx="9651274" cy="719092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 smtClean="0"/>
              <a:t>Toxicities associated with targeted therapy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" y="1329236"/>
            <a:ext cx="5693229" cy="2236924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Dermatologic: </a:t>
            </a:r>
          </a:p>
          <a:p>
            <a:pPr marL="0" indent="0">
              <a:buNone/>
            </a:pPr>
            <a:r>
              <a:rPr lang="en-US" dirty="0" smtClean="0"/>
              <a:t>BRAF inhibitors are associated with: </a:t>
            </a:r>
          </a:p>
          <a:p>
            <a:r>
              <a:rPr lang="en-US" dirty="0" smtClean="0"/>
              <a:t>Squamous cell carcinoma</a:t>
            </a:r>
          </a:p>
          <a:p>
            <a:r>
              <a:rPr lang="en-US" dirty="0"/>
              <a:t>E</a:t>
            </a:r>
            <a:r>
              <a:rPr lang="en-US" dirty="0" smtClean="0"/>
              <a:t>xtreme photosensitivity</a:t>
            </a:r>
          </a:p>
        </p:txBody>
      </p:sp>
      <p:sp>
        <p:nvSpPr>
          <p:cNvPr id="4" name="AutoShape 2" descr="Image result for BRAF INHIBITORS PHOTOSENSITIVITY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0794" y="1347881"/>
            <a:ext cx="2762250" cy="1657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0748" y="1329237"/>
            <a:ext cx="2561137" cy="16759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60748" y="3461657"/>
            <a:ext cx="2592978" cy="30553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1075" y="3858213"/>
            <a:ext cx="3231969" cy="23024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6862" y="4669110"/>
            <a:ext cx="2466975" cy="184785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563880" y="3721140"/>
            <a:ext cx="5544864" cy="69800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Occur much less often with BRAF/MEK inhibitors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55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880566" cy="666841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Toxicities associated with targeted therapy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779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900" b="1" dirty="0" smtClean="0">
                <a:solidFill>
                  <a:srgbClr val="C00000"/>
                </a:solidFill>
              </a:rPr>
              <a:t>Pyrexia: </a:t>
            </a:r>
          </a:p>
          <a:p>
            <a:r>
              <a:rPr lang="en-US" dirty="0" smtClean="0"/>
              <a:t>55% of BRAF/MEK combination patients</a:t>
            </a:r>
          </a:p>
          <a:p>
            <a:r>
              <a:rPr lang="en-US" dirty="0" smtClean="0"/>
              <a:t>20% of BRAF inhibitors monotherapy patients</a:t>
            </a:r>
          </a:p>
          <a:p>
            <a:r>
              <a:rPr lang="en-US" dirty="0"/>
              <a:t>E</a:t>
            </a:r>
            <a:r>
              <a:rPr lang="en-US" dirty="0" smtClean="0"/>
              <a:t>pisodic</a:t>
            </a:r>
          </a:p>
          <a:p>
            <a:r>
              <a:rPr lang="en-US" dirty="0" smtClean="0"/>
              <a:t>The onset is often 2 to 4 weeks after start of treatment</a:t>
            </a:r>
          </a:p>
          <a:p>
            <a:r>
              <a:rPr lang="en-US" dirty="0" smtClean="0"/>
              <a:t>Median duration 9 days</a:t>
            </a:r>
          </a:p>
          <a:p>
            <a:r>
              <a:rPr lang="en-US" dirty="0" smtClean="0"/>
              <a:t>May be associated with chills, night seats, dehydration, electrolyte abnormalities, and hypotension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294" y="5602925"/>
            <a:ext cx="2536156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466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095411" cy="719092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/>
              <a:t>Toxicities associated with targeted therapy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9236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Pyrexia: </a:t>
            </a:r>
          </a:p>
          <a:p>
            <a:r>
              <a:rPr lang="en-US" dirty="0" smtClean="0"/>
              <a:t>Stopping or holding BRAF/MEK inhibitors will often interrupt the episode</a:t>
            </a:r>
          </a:p>
          <a:p>
            <a:r>
              <a:rPr lang="en-US" dirty="0" smtClean="0"/>
              <a:t>Treatment can be resumed with full dose upon cessation of pyrexia and pyrexia related symptoms</a:t>
            </a:r>
          </a:p>
          <a:p>
            <a:r>
              <a:rPr lang="en-US" dirty="0" smtClean="0"/>
              <a:t>Upon re-exposure to BRAF/MEK inhibitors repeat pyrexia events can occur but grade&gt; 3 events are uncommon (21%)</a:t>
            </a:r>
          </a:p>
          <a:p>
            <a:r>
              <a:rPr lang="en-US" dirty="0" smtClean="0"/>
              <a:t>If prolonged or severe pyrexia not responsive to BRAF/MEK inhibitors discontinuation, low dose steroid (prednisolone 10 mg) can be used</a:t>
            </a:r>
          </a:p>
          <a:p>
            <a:r>
              <a:rPr lang="en-US" dirty="0" smtClean="0"/>
              <a:t>Antipyretics as needed and increase fluid intake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733551"/>
            <a:ext cx="2536156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714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638211" cy="83665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err="1" smtClean="0"/>
              <a:t>Chekpoint</a:t>
            </a:r>
            <a:r>
              <a:rPr lang="en-US" b="1" dirty="0" smtClean="0"/>
              <a:t> inhibitors for metastatic melanoma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Anti PD-1: </a:t>
            </a:r>
            <a:r>
              <a:rPr lang="en-US" dirty="0" err="1" smtClean="0"/>
              <a:t>nivolumab</a:t>
            </a:r>
            <a:r>
              <a:rPr lang="en-US" dirty="0" smtClean="0"/>
              <a:t>, Pembrolizumab</a:t>
            </a:r>
          </a:p>
          <a:p>
            <a:r>
              <a:rPr lang="en-US" dirty="0" smtClean="0"/>
              <a:t>Anti TCLA-4: </a:t>
            </a:r>
            <a:r>
              <a:rPr lang="en-US" dirty="0" err="1" smtClean="0"/>
              <a:t>ipilimumab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176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39" y="339000"/>
            <a:ext cx="11377749" cy="86278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800" b="1" dirty="0" smtClean="0"/>
              <a:t>More melanoma patients will be diagnosed in the future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59438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Melanoma incidence is increasing in men </a:t>
            </a:r>
            <a:r>
              <a:rPr lang="en-US" b="1" dirty="0" smtClean="0">
                <a:solidFill>
                  <a:srgbClr val="C00000"/>
                </a:solidFill>
              </a:rPr>
              <a:t>more rapidly </a:t>
            </a:r>
            <a:r>
              <a:rPr lang="en-US" b="1" dirty="0" smtClean="0"/>
              <a:t>than any other malignancy and in women more rapidly than any other malignancy except lung cancer</a:t>
            </a:r>
          </a:p>
          <a:p>
            <a:r>
              <a:rPr lang="en-US" b="1" dirty="0" smtClean="0"/>
              <a:t>Between 2002 and 2006 the incidence of melanoma increased at an overall rate of 33% for men and 23% for women</a:t>
            </a:r>
            <a:endParaRPr lang="en-US" b="1" dirty="0"/>
          </a:p>
          <a:p>
            <a:r>
              <a:rPr lang="en-US" b="1" dirty="0" smtClean="0"/>
              <a:t>The guidelines of melanoma management </a:t>
            </a:r>
            <a:r>
              <a:rPr lang="en-US" b="1" dirty="0" smtClean="0">
                <a:solidFill>
                  <a:srgbClr val="C00000"/>
                </a:solidFill>
              </a:rPr>
              <a:t>continue to change dramatically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5733143"/>
            <a:ext cx="2525486" cy="3193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NCCN guidelines version 1.2020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682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619309" cy="666841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Selection of subsequent systemic therapy</a:t>
            </a:r>
            <a:endParaRPr lang="en-US" b="1" dirty="0"/>
          </a:p>
        </p:txBody>
      </p:sp>
      <p:sp>
        <p:nvSpPr>
          <p:cNvPr id="4" name="Rounded Rectangle 3"/>
          <p:cNvSpPr/>
          <p:nvPr/>
        </p:nvSpPr>
        <p:spPr>
          <a:xfrm>
            <a:off x="838200" y="1632857"/>
            <a:ext cx="9037320" cy="2782389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200" b="1" dirty="0" smtClean="0">
                <a:solidFill>
                  <a:prstClr val="black"/>
                </a:solidFill>
              </a:rPr>
              <a:t>Factors affecting selection of subsequent systemic therapy: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prstClr val="black"/>
                </a:solidFill>
              </a:rPr>
              <a:t>Response </a:t>
            </a:r>
            <a:r>
              <a:rPr lang="en-US" sz="2200" b="1" dirty="0">
                <a:solidFill>
                  <a:prstClr val="black"/>
                </a:solidFill>
              </a:rPr>
              <a:t>and toxicities on prior therapies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prstClr val="black"/>
                </a:solidFill>
              </a:rPr>
              <a:t>Rate of progression of the underling disease (symptomatic or not)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prstClr val="black"/>
                </a:solidFill>
              </a:rPr>
              <a:t>Presence or absence of CNS progression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prstClr val="black"/>
                </a:solidFill>
              </a:rPr>
              <a:t>Performance status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prstClr val="black"/>
                </a:solidFill>
              </a:rPr>
              <a:t>Patient preference and compliance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865" y="5515702"/>
            <a:ext cx="2536156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231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619309" cy="666841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Selection of subsequent systemic therapy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6285"/>
            <a:ext cx="10515600" cy="4781006"/>
          </a:xfrm>
        </p:spPr>
        <p:txBody>
          <a:bodyPr>
            <a:normAutofit/>
          </a:bodyPr>
          <a:lstStyle/>
          <a:p>
            <a:r>
              <a:rPr lang="en-US" dirty="0" smtClean="0"/>
              <a:t>Anti PD-1 and anti TCLA-4 are not considered the same class of agent because they target different molecules</a:t>
            </a:r>
          </a:p>
          <a:p>
            <a:r>
              <a:rPr lang="en-US" dirty="0" smtClean="0"/>
              <a:t>Therefor patient who received first line </a:t>
            </a:r>
            <a:r>
              <a:rPr lang="en-US" dirty="0" err="1" smtClean="0"/>
              <a:t>ipilimumab</a:t>
            </a:r>
            <a:r>
              <a:rPr lang="en-US" dirty="0" smtClean="0"/>
              <a:t>, subsequent treatment with anti PD-1 therapy is a recommended option, and vice versa</a:t>
            </a:r>
          </a:p>
          <a:p>
            <a:r>
              <a:rPr lang="en-US" dirty="0" smtClean="0"/>
              <a:t>Patient who experience disease control (CR, PR, SD) and have no residual toxicity, but subsequently experience disease progression/relapse &gt; 3 months after treatment discontinuation, re-induction with the same agent or same class of agent may be considered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322" y="5703210"/>
            <a:ext cx="2536156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037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7639"/>
            <a:ext cx="10515600" cy="614589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Metastatic melanoma with activating KIT mutations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Mucosal melanoma</a:t>
            </a:r>
          </a:p>
          <a:p>
            <a:r>
              <a:rPr lang="en-US" dirty="0" err="1" smtClean="0"/>
              <a:t>Acral</a:t>
            </a:r>
            <a:r>
              <a:rPr lang="en-US" dirty="0" smtClean="0"/>
              <a:t> melanoma</a:t>
            </a:r>
          </a:p>
          <a:p>
            <a:r>
              <a:rPr lang="en-US" dirty="0" smtClean="0"/>
              <a:t>Chronically skin damaged melanoma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179" y="5370559"/>
            <a:ext cx="2536156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53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546771" cy="849721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 smtClean="0"/>
              <a:t>Metastatic Melanoma: Cytotoxic Therapy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Dacarbazin</a:t>
            </a:r>
            <a:endParaRPr lang="en-US" dirty="0" smtClean="0"/>
          </a:p>
          <a:p>
            <a:r>
              <a:rPr lang="en-US" dirty="0" smtClean="0"/>
              <a:t>Paclitaxel/carboplatin</a:t>
            </a:r>
          </a:p>
          <a:p>
            <a:r>
              <a:rPr lang="en-US" dirty="0" smtClean="0"/>
              <a:t>Paclitaxel</a:t>
            </a:r>
          </a:p>
          <a:p>
            <a:r>
              <a:rPr lang="en-US" dirty="0" smtClean="0"/>
              <a:t>Albumin bound paclitaxel</a:t>
            </a:r>
          </a:p>
          <a:p>
            <a:r>
              <a:rPr lang="en-US" dirty="0" err="1" smtClean="0"/>
              <a:t>Temozolamide</a:t>
            </a:r>
            <a:endParaRPr lang="en-US" dirty="0" smtClean="0"/>
          </a:p>
          <a:p>
            <a:r>
              <a:rPr lang="en-US" dirty="0" smtClean="0"/>
              <a:t>Cisplatin/vinblastine/</a:t>
            </a:r>
            <a:r>
              <a:rPr lang="en-US" dirty="0" err="1" smtClean="0"/>
              <a:t>dacarbazin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457645"/>
            <a:ext cx="2536156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508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423400" cy="694418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Metastatic melanoma with brain metastases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8857"/>
            <a:ext cx="10515600" cy="4798106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Priority to prevent or delay </a:t>
            </a:r>
            <a:r>
              <a:rPr lang="en-US" b="1" dirty="0" err="1" smtClean="0"/>
              <a:t>intratumoral</a:t>
            </a:r>
            <a:r>
              <a:rPr lang="en-US" b="1" dirty="0" smtClean="0"/>
              <a:t> hemorrhage, seizures, and neurologic dysfunction</a:t>
            </a:r>
          </a:p>
          <a:p>
            <a:r>
              <a:rPr lang="en-US" b="1" dirty="0" smtClean="0"/>
              <a:t>Treatment is based on symptoms, number of lesions, location of lesions, presence of </a:t>
            </a:r>
            <a:r>
              <a:rPr lang="en-US" b="1" dirty="0" err="1" smtClean="0"/>
              <a:t>extracranial</a:t>
            </a:r>
            <a:r>
              <a:rPr lang="en-US" b="1" dirty="0"/>
              <a:t> </a:t>
            </a:r>
            <a:r>
              <a:rPr lang="en-US" b="1" dirty="0" smtClean="0"/>
              <a:t>metastases…….</a:t>
            </a:r>
          </a:p>
          <a:p>
            <a:r>
              <a:rPr lang="en-US" b="1" dirty="0" smtClean="0"/>
              <a:t>WBRT </a:t>
            </a:r>
            <a:endParaRPr lang="en-US" b="1" dirty="0"/>
          </a:p>
          <a:p>
            <a:r>
              <a:rPr lang="en-US" b="1" dirty="0" smtClean="0"/>
              <a:t>Resection may be un option in highly selected patients</a:t>
            </a:r>
          </a:p>
          <a:p>
            <a:r>
              <a:rPr lang="en-US" b="1" dirty="0" smtClean="0"/>
              <a:t>After treatment of the brain, options for </a:t>
            </a:r>
            <a:r>
              <a:rPr lang="en-US" b="1" dirty="0" err="1" smtClean="0"/>
              <a:t>manaegement</a:t>
            </a:r>
            <a:r>
              <a:rPr lang="en-US" b="1" dirty="0" smtClean="0"/>
              <a:t> of </a:t>
            </a:r>
            <a:r>
              <a:rPr lang="en-US" b="1" dirty="0" err="1" smtClean="0"/>
              <a:t>extracranial</a:t>
            </a:r>
            <a:r>
              <a:rPr lang="en-US" b="1" dirty="0" smtClean="0"/>
              <a:t> sites are the same as for patients without brain metastases</a:t>
            </a:r>
          </a:p>
          <a:p>
            <a:r>
              <a:rPr lang="en-US" b="1" dirty="0" smtClean="0"/>
              <a:t>HD interlukin-2 is contraindicated: low efficacy, worsen edema 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Caution: </a:t>
            </a:r>
            <a:r>
              <a:rPr lang="en-US" b="1" dirty="0" smtClean="0"/>
              <a:t>concurrent or sequential BRAF targeted therapy and radiation: potential for increased toxicity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665" y="6304235"/>
            <a:ext cx="2536156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2899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>
                <a:solidFill>
                  <a:srgbClr val="17375E"/>
                </a:solidFill>
              </a:rPr>
              <a:t>Melanoma Features</a:t>
            </a:r>
            <a:endParaRPr lang="en-US" altLang="en-US" dirty="0" smtClean="0">
              <a:solidFill>
                <a:srgbClr val="17375E"/>
              </a:solidFill>
            </a:endParaRPr>
          </a:p>
        </p:txBody>
      </p:sp>
      <p:sp>
        <p:nvSpPr>
          <p:cNvPr id="169987" name="Content Placeholder 2"/>
          <p:cNvSpPr>
            <a:spLocks noGrp="1"/>
          </p:cNvSpPr>
          <p:nvPr>
            <p:ph idx="1"/>
          </p:nvPr>
        </p:nvSpPr>
        <p:spPr>
          <a:xfrm>
            <a:off x="876564" y="1003299"/>
            <a:ext cx="4783137" cy="5141913"/>
          </a:xfrm>
        </p:spPr>
        <p:txBody>
          <a:bodyPr/>
          <a:lstStyle/>
          <a:p>
            <a:pPr eaLnBrk="1" hangingPunct="1"/>
            <a:r>
              <a:rPr lang="en-GB" altLang="en-US" sz="1600" dirty="0"/>
              <a:t>The criteria are asymmetry, borders, </a:t>
            </a:r>
            <a:r>
              <a:rPr lang="en-GB" altLang="en-US" sz="1600" dirty="0" err="1"/>
              <a:t>color</a:t>
            </a:r>
            <a:r>
              <a:rPr lang="en-GB" altLang="en-US" sz="1600" dirty="0"/>
              <a:t>, diameter ≥5 mm, and evolving over time (ABCDE)</a:t>
            </a:r>
            <a:r>
              <a:rPr lang="en-GB" altLang="en-US" sz="1600" baseline="30000" dirty="0"/>
              <a:t>1,25</a:t>
            </a:r>
            <a:endParaRPr lang="en-GB" altLang="en-US" sz="1600" dirty="0"/>
          </a:p>
          <a:p>
            <a:pPr eaLnBrk="1" hangingPunct="1"/>
            <a:r>
              <a:rPr lang="en-GB" altLang="en-US" sz="1600" dirty="0"/>
              <a:t>The criteria were developed for easy identification of the physical characteristics of melanoma</a:t>
            </a:r>
            <a:r>
              <a:rPr lang="en-GB" altLang="en-US" sz="1600" baseline="30000" dirty="0"/>
              <a:t>25</a:t>
            </a:r>
          </a:p>
          <a:p>
            <a:pPr lvl="1" eaLnBrk="1" hangingPunct="1"/>
            <a:r>
              <a:rPr lang="en-GB" altLang="en-US" sz="1400" dirty="0"/>
              <a:t>Less common features include </a:t>
            </a:r>
            <a:r>
              <a:rPr lang="en-US" altLang="en-US" sz="1400" dirty="0"/>
              <a:t>itching, bleeding, </a:t>
            </a:r>
            <a:br>
              <a:rPr lang="en-US" altLang="en-US" sz="1400" dirty="0"/>
            </a:br>
            <a:r>
              <a:rPr lang="en-GB" altLang="en-US" sz="1400" dirty="0"/>
              <a:t>skin breakdown, pain, or lump</a:t>
            </a:r>
            <a:r>
              <a:rPr lang="en-GB" altLang="en-US" sz="1400" baseline="30000" dirty="0"/>
              <a:t>26</a:t>
            </a:r>
            <a:endParaRPr lang="en-GB" altLang="en-US" sz="1100" dirty="0"/>
          </a:p>
          <a:p>
            <a:pPr eaLnBrk="1" hangingPunct="1"/>
            <a:r>
              <a:rPr lang="en-GB" altLang="en-US" sz="1600" dirty="0"/>
              <a:t>Feature development in melanoma is generally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600" dirty="0"/>
              <a:t>	over months</a:t>
            </a:r>
            <a:r>
              <a:rPr lang="en-GB" altLang="en-US" sz="1600" baseline="30000" dirty="0"/>
              <a:t>27</a:t>
            </a:r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F4C83FB-5837-48F2-B4E6-AB373B639F8B}" type="slidenum">
              <a:rPr lang="en-US" altLang="en-US">
                <a:solidFill>
                  <a:srgbClr val="626469"/>
                </a:solidFill>
                <a:latin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>
              <a:solidFill>
                <a:srgbClr val="62646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1524000" y="5373188"/>
            <a:ext cx="7010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274320" anchor="b"/>
          <a:lstStyle/>
          <a:p>
            <a:pPr fontAlgn="base">
              <a:spcAft>
                <a:spcPct val="0"/>
              </a:spcAft>
              <a:defRPr/>
            </a:pPr>
            <a:r>
              <a:rPr lang="en-GB" sz="1200" kern="0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ABCDE = asymmetry, borders, </a:t>
            </a:r>
            <a:r>
              <a:rPr lang="en-GB" sz="1200" kern="0" dirty="0" err="1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color</a:t>
            </a:r>
            <a:r>
              <a:rPr lang="en-GB" sz="1200" kern="0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, diameter </a:t>
            </a:r>
          </a:p>
          <a:p>
            <a:pPr fontAlgn="base">
              <a:spcAft>
                <a:spcPct val="0"/>
              </a:spcAft>
              <a:defRPr/>
            </a:pPr>
            <a:r>
              <a:rPr lang="en-GB" sz="1200" dirty="0">
                <a:solidFill>
                  <a:srgbClr val="626469"/>
                </a:solidFill>
                <a:latin typeface="Calibri"/>
                <a:cs typeface="Arial" panose="020B0604020202020204" pitchFamily="34" charset="0"/>
              </a:rPr>
              <a:t>≥</a:t>
            </a:r>
            <a:r>
              <a:rPr lang="en-GB" sz="1200" kern="0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5 mm, and evolving over time.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tabLst>
                <a:tab pos="231775" algn="l"/>
              </a:tabLst>
              <a:defRPr/>
            </a:pPr>
            <a:r>
              <a:rPr lang="en-GB" sz="1200" kern="0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1.   </a:t>
            </a:r>
            <a:r>
              <a:rPr lang="en-GB" sz="1200" kern="0" dirty="0" err="1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Garbe</a:t>
            </a:r>
            <a:r>
              <a:rPr lang="en-GB" sz="1200" kern="0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 C, </a:t>
            </a:r>
            <a:r>
              <a:rPr lang="en-GB" sz="1200" i="1" kern="0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et al</a:t>
            </a:r>
            <a:r>
              <a:rPr lang="en-GB" sz="1200" kern="0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.</a:t>
            </a:r>
            <a:r>
              <a:rPr lang="en-GB" sz="1200" i="1" kern="0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 </a:t>
            </a:r>
            <a:r>
              <a:rPr lang="en-GB" sz="1200" i="1" kern="0" dirty="0" err="1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Eur</a:t>
            </a:r>
            <a:r>
              <a:rPr lang="en-GB" sz="1200" i="1" kern="0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 J Cancer</a:t>
            </a:r>
            <a:r>
              <a:rPr lang="en-GB" sz="1200" kern="0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 2010;46:270–83. </a:t>
            </a:r>
          </a:p>
          <a:p>
            <a:pPr>
              <a:defRPr/>
            </a:pPr>
            <a:r>
              <a:rPr lang="en-GB" sz="1200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25. </a:t>
            </a:r>
            <a:r>
              <a:rPr lang="en-GB" sz="1200" dirty="0" err="1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Abbasi</a:t>
            </a:r>
            <a:r>
              <a:rPr lang="en-GB" sz="1200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 NR, </a:t>
            </a:r>
            <a:r>
              <a:rPr lang="en-GB" sz="1200" i="1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et al.</a:t>
            </a:r>
            <a:r>
              <a:rPr lang="en-GB" sz="1200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 </a:t>
            </a:r>
            <a:r>
              <a:rPr lang="en-GB" sz="1200" i="1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JAMA</a:t>
            </a:r>
            <a:r>
              <a:rPr lang="en-GB" sz="1200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 2004;292:2771–6.  </a:t>
            </a:r>
          </a:p>
          <a:p>
            <a:pPr>
              <a:defRPr/>
            </a:pPr>
            <a:r>
              <a:rPr lang="en-GB" sz="1200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26. </a:t>
            </a:r>
            <a:r>
              <a:rPr lang="en-GB" sz="1200" dirty="0" err="1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Negin</a:t>
            </a:r>
            <a:r>
              <a:rPr lang="en-GB" sz="1200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 BP, </a:t>
            </a:r>
            <a:r>
              <a:rPr lang="en-GB" sz="1200" i="1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et al. Cancer</a:t>
            </a:r>
            <a:r>
              <a:rPr lang="en-GB" sz="1200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 2003;98:344–8.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97237557"/>
              </p:ext>
            </p:extLst>
          </p:nvPr>
        </p:nvGraphicFramePr>
        <p:xfrm>
          <a:off x="2077750" y="3319464"/>
          <a:ext cx="2125663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99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56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Calibri" pitchFamily="34" charset="0"/>
                        </a:rPr>
                        <a:t>Symptom (N=369)</a:t>
                      </a:r>
                      <a:endParaRPr lang="en-US" sz="1000" dirty="0">
                        <a:latin typeface="Calibri" pitchFamily="34" charset="0"/>
                      </a:endParaRPr>
                    </a:p>
                  </a:txBody>
                  <a:tcPr marL="76210" marR="7621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Calibri" pitchFamily="34" charset="0"/>
                        </a:rPr>
                        <a:t>Frequency (%)</a:t>
                      </a:r>
                      <a:endParaRPr lang="en-US" sz="1000" dirty="0">
                        <a:latin typeface="Calibri" pitchFamily="34" charset="0"/>
                      </a:endParaRPr>
                    </a:p>
                  </a:txBody>
                  <a:tcPr marL="76210" marR="7621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Change in size</a:t>
                      </a:r>
                      <a:endParaRPr lang="en-US" sz="1000" dirty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</a:txBody>
                  <a:tcPr marL="76210" marR="7621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51</a:t>
                      </a:r>
                      <a:endParaRPr lang="en-US" sz="1000" dirty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</a:txBody>
                  <a:tcPr marL="76210" marR="7621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Change in color </a:t>
                      </a:r>
                      <a:endParaRPr lang="en-US" sz="1000" dirty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</a:txBody>
                  <a:tcPr marL="76210" marR="7621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40</a:t>
                      </a:r>
                      <a:endParaRPr lang="en-US" sz="1000" dirty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</a:txBody>
                  <a:tcPr marL="76210" marR="7621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Bleeding </a:t>
                      </a:r>
                      <a:endParaRPr lang="en-US" sz="1000" dirty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</a:txBody>
                  <a:tcPr marL="76210" marR="7621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26</a:t>
                      </a:r>
                      <a:endParaRPr lang="en-US" sz="1000" dirty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</a:txBody>
                  <a:tcPr marL="76210" marR="7621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Itch </a:t>
                      </a:r>
                      <a:endParaRPr lang="en-US" sz="1000" dirty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</a:txBody>
                  <a:tcPr marL="76210" marR="7621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22</a:t>
                      </a:r>
                      <a:endParaRPr lang="en-US" sz="1000" dirty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</a:txBody>
                  <a:tcPr marL="76210" marR="7621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Skin breakdown</a:t>
                      </a:r>
                      <a:endParaRPr lang="en-US" sz="1000" baseline="0" dirty="0" smtClean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</a:txBody>
                  <a:tcPr marL="76210" marR="7621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18</a:t>
                      </a:r>
                      <a:endParaRPr lang="en-US" sz="1000" dirty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</a:txBody>
                  <a:tcPr marL="76210" marR="7621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Pain </a:t>
                      </a:r>
                      <a:endParaRPr lang="en-US" sz="1000" dirty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</a:txBody>
                  <a:tcPr marL="76210" marR="7621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7</a:t>
                      </a:r>
                      <a:endParaRPr lang="en-US" sz="1000" dirty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</a:txBody>
                  <a:tcPr marL="76210" marR="7621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Lump </a:t>
                      </a:r>
                      <a:endParaRPr lang="en-US" sz="1000" dirty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</a:txBody>
                  <a:tcPr marL="76210" marR="7621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23</a:t>
                      </a:r>
                      <a:endParaRPr lang="en-US" sz="1000" dirty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</a:txBody>
                  <a:tcPr marL="76210" marR="7621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70019" name="TextBox 10"/>
          <p:cNvSpPr txBox="1">
            <a:spLocks noChangeArrowheads="1"/>
          </p:cNvSpPr>
          <p:nvPr/>
        </p:nvSpPr>
        <p:spPr bwMode="auto">
          <a:xfrm>
            <a:off x="1974321" y="5164456"/>
            <a:ext cx="23606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Common melanoma symptoms.</a:t>
            </a:r>
            <a:r>
              <a:rPr lang="en-US" altLang="en-US" sz="1200" baseline="30000">
                <a:solidFill>
                  <a:srgbClr val="000000"/>
                </a:solidFill>
                <a:latin typeface="Calibri" panose="020F0502020204030204" pitchFamily="34" charset="0"/>
              </a:rPr>
              <a:t>26</a:t>
            </a:r>
          </a:p>
        </p:txBody>
      </p:sp>
      <p:sp>
        <p:nvSpPr>
          <p:cNvPr id="170020" name="TextBox 18"/>
          <p:cNvSpPr txBox="1">
            <a:spLocks noChangeArrowheads="1"/>
          </p:cNvSpPr>
          <p:nvPr/>
        </p:nvSpPr>
        <p:spPr bwMode="auto">
          <a:xfrm>
            <a:off x="6553200" y="1066801"/>
            <a:ext cx="4114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Calibri" panose="020F0502020204030204" pitchFamily="34" charset="0"/>
              </a:rPr>
              <a:t>The ABCDE criteria for evaluating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Calibri" panose="020F0502020204030204" pitchFamily="34" charset="0"/>
              </a:rPr>
              <a:t>suspicious lesions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000000"/>
                </a:solidFill>
                <a:latin typeface="Calibri" panose="020F0502020204030204" pitchFamily="34" charset="0"/>
              </a:rPr>
              <a:t>(adapted from Garbe C, </a:t>
            </a:r>
            <a:r>
              <a:rPr lang="en-US" altLang="en-US" sz="1100" b="1" i="1">
                <a:solidFill>
                  <a:srgbClr val="000000"/>
                </a:solidFill>
                <a:latin typeface="Calibri" panose="020F0502020204030204" pitchFamily="34" charset="0"/>
              </a:rPr>
              <a:t>et al </a:t>
            </a:r>
            <a:r>
              <a:rPr lang="en-US" altLang="en-US" sz="1100" b="1">
                <a:solidFill>
                  <a:srgbClr val="000000"/>
                </a:solidFill>
                <a:latin typeface="Calibri" panose="020F0502020204030204" pitchFamily="34" charset="0"/>
              </a:rPr>
              <a:t>and Abasi NR, </a:t>
            </a:r>
            <a:r>
              <a:rPr lang="en-US" altLang="en-US" sz="1100" b="1" i="1">
                <a:solidFill>
                  <a:srgbClr val="000000"/>
                </a:solidFill>
                <a:latin typeface="Calibri" panose="020F0502020204030204" pitchFamily="34" charset="0"/>
              </a:rPr>
              <a:t>et al</a:t>
            </a:r>
            <a:r>
              <a:rPr lang="en-US" altLang="en-US" sz="1100" b="1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r>
              <a:rPr lang="en-US" altLang="en-US" sz="1100" b="1" baseline="30000">
                <a:solidFill>
                  <a:srgbClr val="000000"/>
                </a:solidFill>
                <a:latin typeface="Calibri" panose="020F0502020204030204" pitchFamily="34" charset="0"/>
              </a:rPr>
              <a:t>1,25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1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70021" name="TextBox 13"/>
          <p:cNvSpPr txBox="1">
            <a:spLocks noChangeArrowheads="1"/>
          </p:cNvSpPr>
          <p:nvPr/>
        </p:nvSpPr>
        <p:spPr bwMode="auto">
          <a:xfrm>
            <a:off x="8626476" y="2057401"/>
            <a:ext cx="17367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symmetry of lesion</a:t>
            </a:r>
          </a:p>
        </p:txBody>
      </p:sp>
      <p:sp>
        <p:nvSpPr>
          <p:cNvPr id="170022" name="TextBox 14"/>
          <p:cNvSpPr txBox="1">
            <a:spLocks noChangeArrowheads="1"/>
          </p:cNvSpPr>
          <p:nvPr/>
        </p:nvSpPr>
        <p:spPr bwMode="auto">
          <a:xfrm>
            <a:off x="8626476" y="2819401"/>
            <a:ext cx="1736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Irregular</a:t>
            </a:r>
            <a:r>
              <a:rPr lang="en-US" altLang="en-US" sz="1200" b="1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600" b="1">
                <a:solidFill>
                  <a:srgbClr val="000000"/>
                </a:solidFill>
                <a:latin typeface="Calibri" panose="020F0502020204030204" pitchFamily="34" charset="0"/>
              </a:rPr>
              <a:t>B</a:t>
            </a: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order</a:t>
            </a:r>
            <a:b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US" altLang="en-US" sz="1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70023" name="TextBox 15"/>
          <p:cNvSpPr txBox="1">
            <a:spLocks noChangeArrowheads="1"/>
          </p:cNvSpPr>
          <p:nvPr/>
        </p:nvSpPr>
        <p:spPr bwMode="auto">
          <a:xfrm>
            <a:off x="8626476" y="3581400"/>
            <a:ext cx="17367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Variability in </a:t>
            </a:r>
            <a:r>
              <a:rPr lang="en-US" altLang="en-US" sz="2200" b="1">
                <a:solidFill>
                  <a:srgbClr val="000000"/>
                </a:solidFill>
                <a:latin typeface="Calibri" panose="020F0502020204030204" pitchFamily="34" charset="0"/>
              </a:rPr>
              <a:t>c</a:t>
            </a: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olor</a:t>
            </a:r>
            <a:b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US" altLang="en-US" sz="1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70024" name="TextBox 16"/>
          <p:cNvSpPr txBox="1">
            <a:spLocks noChangeArrowheads="1"/>
          </p:cNvSpPr>
          <p:nvPr/>
        </p:nvSpPr>
        <p:spPr bwMode="auto">
          <a:xfrm>
            <a:off x="8626476" y="4338639"/>
            <a:ext cx="17367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D</a:t>
            </a: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iameter ≥5 mm</a:t>
            </a:r>
            <a:b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US" altLang="en-US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70025" name="TextBox 17"/>
          <p:cNvSpPr txBox="1">
            <a:spLocks noChangeArrowheads="1"/>
          </p:cNvSpPr>
          <p:nvPr/>
        </p:nvSpPr>
        <p:spPr bwMode="auto">
          <a:xfrm>
            <a:off x="8626476" y="5133976"/>
            <a:ext cx="1736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volving over time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791200" y="5983288"/>
            <a:ext cx="4572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1775" indent="-231775" fontAlgn="base">
              <a:spcAft>
                <a:spcPct val="0"/>
              </a:spcAft>
              <a:defRPr/>
            </a:pPr>
            <a:r>
              <a:rPr lang="en-US" sz="1200" kern="0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27. Clinical Practice Guidelines </a:t>
            </a:r>
            <a:r>
              <a:rPr lang="en-GB" sz="1200" kern="0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for the Management of Melanoma in </a:t>
            </a:r>
            <a:br>
              <a:rPr lang="en-GB" sz="1200" kern="0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</a:br>
            <a:r>
              <a:rPr lang="en-GB" sz="1200" kern="0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Australia and New Zealand. Available from www.nhmrc.gov.au </a:t>
            </a:r>
            <a:br>
              <a:rPr lang="en-GB" sz="1200" kern="0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</a:br>
            <a:r>
              <a:rPr lang="en-GB" sz="1200" kern="0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(last accessed February 11, 2011).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1" y="2057400"/>
            <a:ext cx="1063497" cy="663860"/>
          </a:xfrm>
          <a:prstGeom prst="roundRect">
            <a:avLst/>
          </a:prstGeom>
          <a:noFill/>
          <a:ln w="15875">
            <a:solidFill>
              <a:srgbClr val="17375E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71612" y="2819400"/>
            <a:ext cx="1063497" cy="663860"/>
          </a:xfrm>
          <a:prstGeom prst="roundRect">
            <a:avLst/>
          </a:prstGeom>
          <a:noFill/>
          <a:ln w="15875">
            <a:solidFill>
              <a:srgbClr val="17375E"/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1" y="3581400"/>
            <a:ext cx="1063497" cy="663860"/>
          </a:xfrm>
          <a:prstGeom prst="roundRect">
            <a:avLst/>
          </a:prstGeom>
          <a:noFill/>
          <a:ln w="15875">
            <a:solidFill>
              <a:srgbClr val="17375E"/>
            </a:solidFill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4343400"/>
            <a:ext cx="1066800" cy="663860"/>
          </a:xfrm>
          <a:prstGeom prst="roundRect">
            <a:avLst/>
          </a:prstGeom>
          <a:noFill/>
          <a:ln w="15875">
            <a:solidFill>
              <a:srgbClr val="17375E"/>
            </a:solidFill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 l="33014" t="51654" r="34152" b="26457"/>
          <a:stretch>
            <a:fillRect/>
          </a:stretch>
        </p:blipFill>
        <p:spPr bwMode="auto">
          <a:xfrm>
            <a:off x="6172200" y="5105401"/>
            <a:ext cx="1075832" cy="648481"/>
          </a:xfrm>
          <a:prstGeom prst="roundRect">
            <a:avLst/>
          </a:prstGeom>
          <a:noFill/>
          <a:ln w="15875">
            <a:solidFill>
              <a:srgbClr val="17375E"/>
            </a:solidFill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 l="32816" t="51654" r="33948" b="26457"/>
          <a:stretch>
            <a:fillRect/>
          </a:stretch>
        </p:blipFill>
        <p:spPr bwMode="auto">
          <a:xfrm>
            <a:off x="7467601" y="5105401"/>
            <a:ext cx="1095869" cy="648481"/>
          </a:xfrm>
          <a:prstGeom prst="roundRect">
            <a:avLst/>
          </a:prstGeom>
          <a:noFill/>
          <a:ln w="15875">
            <a:solidFill>
              <a:srgbClr val="17375E"/>
            </a:solidFill>
            <a:miter lim="800000"/>
            <a:headEnd/>
            <a:tailEnd/>
          </a:ln>
        </p:spPr>
      </p:pic>
      <p:cxnSp>
        <p:nvCxnSpPr>
          <p:cNvPr id="42" name="Straight Arrow Connector 41"/>
          <p:cNvCxnSpPr/>
          <p:nvPr/>
        </p:nvCxnSpPr>
        <p:spPr>
          <a:xfrm>
            <a:off x="7239000" y="5410200"/>
            <a:ext cx="228600" cy="1588"/>
          </a:xfrm>
          <a:prstGeom prst="straightConnector1">
            <a:avLst/>
          </a:prstGeom>
          <a:ln w="25400">
            <a:solidFill>
              <a:srgbClr val="17375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8877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>
          <a:xfrm>
            <a:off x="3082834" y="182880"/>
            <a:ext cx="5842092" cy="696595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en-US" dirty="0" smtClean="0">
                <a:solidFill>
                  <a:schemeClr val="tx2"/>
                </a:solidFill>
              </a:rPr>
              <a:t>Dysplastic Nevus Syndrome</a:t>
            </a:r>
            <a:endParaRPr lang="ar-SY" altLang="en-US" dirty="0" smtClean="0">
              <a:solidFill>
                <a:schemeClr val="tx2"/>
              </a:solidFill>
            </a:endParaRPr>
          </a:p>
        </p:txBody>
      </p:sp>
      <p:sp>
        <p:nvSpPr>
          <p:cNvPr id="120835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09286A-4F45-426E-9953-ACC368A4E50A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62646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62646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0836" name="Picture 2" descr="https://encrypted-tbn0.gstatic.com/images?q=tbn:ANd9GcSukQ9VkUcn-KBfxnrsLbOq-xXlEwMb3DgRXhcVnd00rXtjTq6PB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5001" y="1520825"/>
            <a:ext cx="192881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7" name="Picture 4" descr="https://encrypted-tbn2.gstatic.com/images?q=tbn:ANd9GcRt9lWGDdWZ8rR1uSbWdql86VqxlIFLDpw3JatjEoBA7M_YNxXPr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1" y="1520825"/>
            <a:ext cx="21431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0218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057399" y="1828801"/>
          <a:ext cx="8077202" cy="367489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1538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38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38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38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38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388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5388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15164"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200"/>
                        </a:spcBef>
                      </a:pPr>
                      <a:r>
                        <a:rPr lang="en-US" sz="1000" dirty="0" smtClean="0"/>
                        <a:t>Risk Factor</a:t>
                      </a:r>
                      <a:endParaRPr lang="en-US" sz="1000" dirty="0"/>
                    </a:p>
                  </a:txBody>
                  <a:tcPr marL="75111" marR="75111" marT="37556" marB="3755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200"/>
                        </a:spcBef>
                      </a:pPr>
                      <a:r>
                        <a:rPr lang="en-US" sz="1000" dirty="0" err="1" smtClean="0"/>
                        <a:t>Cutaneous</a:t>
                      </a:r>
                      <a:endParaRPr lang="en-US" sz="1000" dirty="0"/>
                    </a:p>
                  </a:txBody>
                  <a:tcPr marL="75111" marR="75111" marT="37556" marB="37556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200"/>
                        </a:spcBef>
                      </a:pPr>
                      <a:endParaRPr lang="en-US" sz="1200" dirty="0"/>
                    </a:p>
                  </a:txBody>
                  <a:tcPr anchor="ctr"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200"/>
                        </a:spcBef>
                      </a:pPr>
                      <a:r>
                        <a:rPr lang="en-US" sz="1000" dirty="0" smtClean="0"/>
                        <a:t>Mucosal</a:t>
                      </a:r>
                      <a:endParaRPr lang="en-US" sz="1000" dirty="0"/>
                    </a:p>
                  </a:txBody>
                  <a:tcPr marL="75111" marR="75111" marT="37556" marB="37556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200"/>
                        </a:spcBef>
                      </a:pPr>
                      <a:r>
                        <a:rPr lang="en-US" sz="1000" dirty="0" err="1" smtClean="0"/>
                        <a:t>Uveal</a:t>
                      </a:r>
                      <a:endParaRPr lang="en-US" sz="1000" dirty="0"/>
                    </a:p>
                  </a:txBody>
                  <a:tcPr marL="75111" marR="75111" marT="37556" marB="37556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6830"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Nodular</a:t>
                      </a:r>
                    </a:p>
                  </a:txBody>
                  <a:tcPr marL="75111" marR="75111" marT="37556" marB="3755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200"/>
                        </a:spcBef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Superficial Spreading</a:t>
                      </a: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marL="75111" marR="75111" marT="37556" marB="3755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200"/>
                        </a:spcBef>
                      </a:pPr>
                      <a:r>
                        <a:rPr lang="en-US" sz="1000" b="1" dirty="0" err="1" smtClean="0">
                          <a:solidFill>
                            <a:schemeClr val="bg1"/>
                          </a:solidFill>
                        </a:rPr>
                        <a:t>Lentigo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bg1"/>
                          </a:solidFill>
                        </a:rPr>
                        <a:t>Maligna</a:t>
                      </a: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marL="75111" marR="75111" marT="37556" marB="37556"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200"/>
                        </a:spcBef>
                      </a:pPr>
                      <a:r>
                        <a:rPr lang="en-US" sz="1000" b="1" dirty="0" err="1" smtClean="0">
                          <a:solidFill>
                            <a:schemeClr val="bg1"/>
                          </a:solidFill>
                        </a:rPr>
                        <a:t>Acral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bg1"/>
                          </a:solidFill>
                        </a:rPr>
                        <a:t>Lentiginous</a:t>
                      </a: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marL="75111" marR="75111" marT="37556" marB="37556" anchor="ctr"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96395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Bef>
                          <a:spcPts val="300"/>
                        </a:spcBef>
                      </a:pPr>
                      <a:r>
                        <a:rPr lang="en-US" sz="1000" dirty="0" smtClean="0">
                          <a:solidFill>
                            <a:schemeClr val="tx2"/>
                          </a:solidFill>
                        </a:rPr>
                        <a:t>Anatomic location</a:t>
                      </a:r>
                      <a:endParaRPr lang="en-US" sz="1000" dirty="0">
                        <a:solidFill>
                          <a:schemeClr val="tx2"/>
                        </a:solidFill>
                      </a:endParaRPr>
                    </a:p>
                  </a:txBody>
                  <a:tcPr marL="37556" marR="37556" marT="37556" marB="37556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Bef>
                          <a:spcPts val="300"/>
                        </a:spcBef>
                      </a:pPr>
                      <a:r>
                        <a:rPr lang="en-US" sz="1000" dirty="0" smtClean="0">
                          <a:solidFill>
                            <a:schemeClr val="tx2"/>
                          </a:solidFill>
                        </a:rPr>
                        <a:t>Any skin site</a:t>
                      </a:r>
                      <a:endParaRPr lang="en-US" sz="1000" dirty="0">
                        <a:solidFill>
                          <a:schemeClr val="tx2"/>
                        </a:solidFill>
                      </a:endParaRPr>
                    </a:p>
                  </a:txBody>
                  <a:tcPr marL="37556" marR="37556" marT="37556" marB="37556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Bef>
                          <a:spcPts val="300"/>
                        </a:spcBef>
                      </a:pPr>
                      <a:r>
                        <a:rPr lang="en-US" sz="1000" dirty="0" smtClean="0">
                          <a:solidFill>
                            <a:schemeClr val="tx2"/>
                          </a:solidFill>
                        </a:rPr>
                        <a:t>Any skin site</a:t>
                      </a:r>
                      <a:endParaRPr lang="en-US" sz="1000" dirty="0">
                        <a:solidFill>
                          <a:schemeClr val="tx2"/>
                        </a:solidFill>
                      </a:endParaRPr>
                    </a:p>
                  </a:txBody>
                  <a:tcPr marL="37556" marR="37556" marT="37556" marB="37556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Bef>
                          <a:spcPts val="300"/>
                        </a:spcBef>
                      </a:pPr>
                      <a:r>
                        <a:rPr lang="en-US" sz="1000" dirty="0" smtClean="0">
                          <a:solidFill>
                            <a:schemeClr val="tx2"/>
                          </a:solidFill>
                        </a:rPr>
                        <a:t>Head/neck</a:t>
                      </a:r>
                      <a:endParaRPr lang="en-US" sz="1000" dirty="0">
                        <a:solidFill>
                          <a:schemeClr val="tx2"/>
                        </a:solidFill>
                      </a:endParaRPr>
                    </a:p>
                  </a:txBody>
                  <a:tcPr marL="37556" marR="37556" marT="37556" marB="37556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Bef>
                          <a:spcPts val="300"/>
                        </a:spcBef>
                      </a:pPr>
                      <a:r>
                        <a:rPr lang="en-US" sz="1000" dirty="0" smtClean="0">
                          <a:solidFill>
                            <a:schemeClr val="tx2"/>
                          </a:solidFill>
                        </a:rPr>
                        <a:t>Palms, soles, </a:t>
                      </a:r>
                      <a:r>
                        <a:rPr lang="en-US" sz="1000" dirty="0" err="1" smtClean="0">
                          <a:solidFill>
                            <a:schemeClr val="tx2"/>
                          </a:solidFill>
                        </a:rPr>
                        <a:t>subungual</a:t>
                      </a:r>
                      <a:endParaRPr lang="en-US" sz="1000" dirty="0">
                        <a:solidFill>
                          <a:schemeClr val="tx2"/>
                        </a:solidFill>
                      </a:endParaRPr>
                    </a:p>
                  </a:txBody>
                  <a:tcPr marL="37556" marR="37556" marT="37556" marB="37556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2"/>
                          </a:solidFill>
                        </a:rPr>
                        <a:t>Sinus, nasal, oral, anal,</a:t>
                      </a:r>
                      <a:r>
                        <a:rPr lang="en-US" sz="10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chemeClr val="tx2"/>
                          </a:solidFill>
                        </a:rPr>
                        <a:t>vulvar</a:t>
                      </a:r>
                      <a:r>
                        <a:rPr lang="en-US" sz="1000" baseline="0" dirty="0" smtClean="0">
                          <a:solidFill>
                            <a:schemeClr val="tx2"/>
                          </a:solidFill>
                        </a:rPr>
                        <a:t>, vaginal, urethral mucosa</a:t>
                      </a:r>
                      <a:endParaRPr lang="en-US" sz="10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37556" marR="37556" marT="37556" marB="37556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Bef>
                          <a:spcPts val="300"/>
                        </a:spcBef>
                      </a:pPr>
                      <a:r>
                        <a:rPr lang="en-US" sz="1000" dirty="0" smtClean="0">
                          <a:solidFill>
                            <a:schemeClr val="tx2"/>
                          </a:solidFill>
                        </a:rPr>
                        <a:t>Iris, </a:t>
                      </a:r>
                      <a:r>
                        <a:rPr lang="en-US" sz="1000" dirty="0" err="1" smtClean="0">
                          <a:solidFill>
                            <a:schemeClr val="tx2"/>
                          </a:solidFill>
                        </a:rPr>
                        <a:t>ciliary</a:t>
                      </a:r>
                      <a:r>
                        <a:rPr lang="en-US" sz="1000" dirty="0" smtClean="0">
                          <a:solidFill>
                            <a:schemeClr val="tx2"/>
                          </a:solidFill>
                        </a:rPr>
                        <a:t> body, choroid</a:t>
                      </a:r>
                      <a:endParaRPr lang="en-US" sz="1000" dirty="0">
                        <a:solidFill>
                          <a:schemeClr val="tx2"/>
                        </a:solidFill>
                      </a:endParaRPr>
                    </a:p>
                  </a:txBody>
                  <a:tcPr marL="37556" marR="37556" marT="37556" marB="37556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5164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Bef>
                          <a:spcPts val="300"/>
                        </a:spcBef>
                      </a:pPr>
                      <a:r>
                        <a:rPr lang="en-US" sz="1000" dirty="0" smtClean="0">
                          <a:solidFill>
                            <a:schemeClr val="tx2"/>
                          </a:solidFill>
                        </a:rPr>
                        <a:t>Incidence</a:t>
                      </a:r>
                      <a:endParaRPr lang="en-US" sz="1000" dirty="0">
                        <a:solidFill>
                          <a:schemeClr val="tx2"/>
                        </a:solidFill>
                      </a:endParaRPr>
                    </a:p>
                  </a:txBody>
                  <a:tcPr marL="37556" marR="37556" marT="37556" marB="37556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Bef>
                          <a:spcPts val="300"/>
                        </a:spcBef>
                      </a:pPr>
                      <a:r>
                        <a:rPr lang="en-US" sz="1000" dirty="0" smtClean="0">
                          <a:solidFill>
                            <a:schemeClr val="tx2"/>
                          </a:solidFill>
                        </a:rPr>
                        <a:t>Increasing</a:t>
                      </a:r>
                      <a:endParaRPr lang="en-US" sz="1000" dirty="0">
                        <a:solidFill>
                          <a:schemeClr val="tx2"/>
                        </a:solidFill>
                      </a:endParaRPr>
                    </a:p>
                  </a:txBody>
                  <a:tcPr marL="37556" marR="37556" marT="37556" marB="37556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Bef>
                          <a:spcPts val="300"/>
                        </a:spcBef>
                      </a:pPr>
                      <a:r>
                        <a:rPr lang="en-US" sz="1000" dirty="0" smtClean="0">
                          <a:solidFill>
                            <a:schemeClr val="tx2"/>
                          </a:solidFill>
                        </a:rPr>
                        <a:t>Increasing</a:t>
                      </a:r>
                      <a:endParaRPr lang="en-US" sz="1000" dirty="0">
                        <a:solidFill>
                          <a:schemeClr val="tx2"/>
                        </a:solidFill>
                      </a:endParaRPr>
                    </a:p>
                  </a:txBody>
                  <a:tcPr marL="37556" marR="37556" marT="37556" marB="37556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Bef>
                          <a:spcPts val="300"/>
                        </a:spcBef>
                      </a:pPr>
                      <a:r>
                        <a:rPr lang="en-US" sz="1000" dirty="0" smtClean="0">
                          <a:solidFill>
                            <a:schemeClr val="tx2"/>
                          </a:solidFill>
                        </a:rPr>
                        <a:t>Increasing</a:t>
                      </a:r>
                      <a:endParaRPr lang="en-US" sz="1000" dirty="0">
                        <a:solidFill>
                          <a:schemeClr val="tx2"/>
                        </a:solidFill>
                      </a:endParaRPr>
                    </a:p>
                  </a:txBody>
                  <a:tcPr marL="37556" marR="37556" marT="37556" marB="37556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Bef>
                          <a:spcPts val="300"/>
                        </a:spcBef>
                      </a:pPr>
                      <a:r>
                        <a:rPr lang="en-US" sz="1000" dirty="0" smtClean="0">
                          <a:solidFill>
                            <a:schemeClr val="tx2"/>
                          </a:solidFill>
                        </a:rPr>
                        <a:t>Stable</a:t>
                      </a:r>
                      <a:endParaRPr lang="en-US" sz="1000" dirty="0">
                        <a:solidFill>
                          <a:schemeClr val="tx2"/>
                        </a:solidFill>
                      </a:endParaRPr>
                    </a:p>
                  </a:txBody>
                  <a:tcPr marL="37556" marR="37556" marT="37556" marB="37556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Bef>
                          <a:spcPts val="300"/>
                        </a:spcBef>
                      </a:pPr>
                      <a:r>
                        <a:rPr lang="en-US" sz="1000" dirty="0" smtClean="0">
                          <a:solidFill>
                            <a:schemeClr val="tx2"/>
                          </a:solidFill>
                        </a:rPr>
                        <a:t>Stable</a:t>
                      </a:r>
                      <a:endParaRPr lang="en-US" sz="1000" dirty="0">
                        <a:solidFill>
                          <a:schemeClr val="tx2"/>
                        </a:solidFill>
                      </a:endParaRPr>
                    </a:p>
                  </a:txBody>
                  <a:tcPr marL="37556" marR="37556" marT="37556" marB="37556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Bef>
                          <a:spcPts val="300"/>
                        </a:spcBef>
                      </a:pPr>
                      <a:r>
                        <a:rPr lang="en-US" sz="1000" dirty="0" smtClean="0">
                          <a:solidFill>
                            <a:schemeClr val="tx2"/>
                          </a:solidFill>
                        </a:rPr>
                        <a:t>Stable</a:t>
                      </a:r>
                      <a:endParaRPr lang="en-US" sz="1000" dirty="0">
                        <a:solidFill>
                          <a:schemeClr val="tx2"/>
                        </a:solidFill>
                      </a:endParaRPr>
                    </a:p>
                  </a:txBody>
                  <a:tcPr marL="37556" marR="37556" marT="37556" marB="37556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24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2"/>
                          </a:solidFill>
                        </a:rPr>
                        <a:t>Trend in ethnic incidence</a:t>
                      </a:r>
                    </a:p>
                  </a:txBody>
                  <a:tcPr marL="37556" marR="37556" marT="37556" marB="37556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2"/>
                          </a:solidFill>
                        </a:rPr>
                        <a:t>Highest in C, equal in AA and As </a:t>
                      </a:r>
                    </a:p>
                  </a:txBody>
                  <a:tcPr marL="37556" marR="37556" marT="37556" marB="3755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2"/>
                          </a:solidFill>
                        </a:rPr>
                        <a:t>Highest in C, equal in AA and As </a:t>
                      </a:r>
                    </a:p>
                  </a:txBody>
                  <a:tcPr marL="37556" marR="37556" marT="37556" marB="3755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2"/>
                          </a:solidFill>
                        </a:rPr>
                        <a:t>Highest in C, equal in AA and As </a:t>
                      </a:r>
                    </a:p>
                  </a:txBody>
                  <a:tcPr marL="37556" marR="37556" marT="37556" marB="3755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2"/>
                          </a:solidFill>
                        </a:rPr>
                        <a:t>No trend</a:t>
                      </a:r>
                    </a:p>
                  </a:txBody>
                  <a:tcPr marL="37556" marR="37556" marT="37556" marB="3755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2"/>
                          </a:solidFill>
                        </a:rPr>
                        <a:t>No trend</a:t>
                      </a:r>
                    </a:p>
                  </a:txBody>
                  <a:tcPr marL="37556" marR="37556" marT="37556" marB="3755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2"/>
                          </a:solidFill>
                        </a:rPr>
                        <a:t>Highest in C; As higher than AA </a:t>
                      </a:r>
                    </a:p>
                  </a:txBody>
                  <a:tcPr marL="37556" marR="37556" marT="37556" marB="37556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8162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Bef>
                          <a:spcPts val="300"/>
                        </a:spcBef>
                      </a:pPr>
                      <a:r>
                        <a:rPr lang="en-US" sz="1000" dirty="0" smtClean="0">
                          <a:solidFill>
                            <a:schemeClr val="tx2"/>
                          </a:solidFill>
                        </a:rPr>
                        <a:t>Clinical features</a:t>
                      </a:r>
                      <a:endParaRPr lang="en-US" sz="1000" dirty="0">
                        <a:solidFill>
                          <a:schemeClr val="tx2"/>
                        </a:solidFill>
                      </a:endParaRPr>
                    </a:p>
                  </a:txBody>
                  <a:tcPr marL="37556" marR="37556" marT="37556" marB="37556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Bef>
                          <a:spcPts val="300"/>
                        </a:spcBef>
                      </a:pPr>
                      <a:r>
                        <a:rPr lang="en-US" sz="1000" dirty="0" smtClean="0">
                          <a:solidFill>
                            <a:schemeClr val="tx2"/>
                          </a:solidFill>
                        </a:rPr>
                        <a:t>Typically</a:t>
                      </a:r>
                      <a:r>
                        <a:rPr lang="en-US" sz="1000" baseline="0" dirty="0" smtClean="0">
                          <a:solidFill>
                            <a:schemeClr val="tx2"/>
                          </a:solidFill>
                        </a:rPr>
                        <a:t> diagnosed at later stage</a:t>
                      </a:r>
                      <a:endParaRPr lang="en-US" sz="1000" dirty="0">
                        <a:solidFill>
                          <a:schemeClr val="tx2"/>
                        </a:solidFill>
                      </a:endParaRPr>
                    </a:p>
                  </a:txBody>
                  <a:tcPr marL="37556" marR="37556" marT="37556" marB="3755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2"/>
                          </a:solidFill>
                        </a:rPr>
                        <a:t>Typically</a:t>
                      </a:r>
                      <a:r>
                        <a:rPr lang="en-US" sz="1000" baseline="0" dirty="0" smtClean="0">
                          <a:solidFill>
                            <a:schemeClr val="tx2"/>
                          </a:solidFill>
                        </a:rPr>
                        <a:t> diagnosed at earlier stage</a:t>
                      </a:r>
                      <a:endParaRPr lang="en-US" sz="10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37556" marR="37556" marT="37556" marB="3755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2"/>
                          </a:solidFill>
                        </a:rPr>
                        <a:t>Typically</a:t>
                      </a:r>
                      <a:r>
                        <a:rPr lang="en-US" sz="1000" baseline="0" dirty="0" smtClean="0">
                          <a:solidFill>
                            <a:schemeClr val="tx2"/>
                          </a:solidFill>
                        </a:rPr>
                        <a:t> diagnosed at earlier stage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 smtClean="0">
                          <a:solidFill>
                            <a:schemeClr val="tx2"/>
                          </a:solidFill>
                        </a:rPr>
                        <a:t>Low metastatic potential</a:t>
                      </a:r>
                      <a:endParaRPr lang="en-US" sz="10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37556" marR="37556" marT="37556" marB="3755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2"/>
                          </a:solidFill>
                        </a:rPr>
                        <a:t>Typically</a:t>
                      </a:r>
                      <a:r>
                        <a:rPr lang="en-US" sz="1000" baseline="0" dirty="0" smtClean="0">
                          <a:solidFill>
                            <a:schemeClr val="tx2"/>
                          </a:solidFill>
                        </a:rPr>
                        <a:t> diagnosed at later stage</a:t>
                      </a:r>
                      <a:endParaRPr lang="en-US" sz="10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37556" marR="37556" marT="37556" marB="3755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2"/>
                          </a:solidFill>
                        </a:rPr>
                        <a:t>Typically</a:t>
                      </a:r>
                      <a:r>
                        <a:rPr lang="en-US" sz="1000" baseline="0" dirty="0" smtClean="0">
                          <a:solidFill>
                            <a:schemeClr val="tx2"/>
                          </a:solidFill>
                        </a:rPr>
                        <a:t> diagnosed at later stage</a:t>
                      </a:r>
                      <a:endParaRPr lang="en-US" sz="10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37556" marR="37556" marT="37556" marB="3755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2"/>
                          </a:solidFill>
                        </a:rPr>
                        <a:t>Typically</a:t>
                      </a:r>
                      <a:r>
                        <a:rPr lang="en-US" sz="1000" baseline="0" dirty="0" smtClean="0">
                          <a:solidFill>
                            <a:schemeClr val="tx2"/>
                          </a:solidFill>
                        </a:rPr>
                        <a:t> diagnosed in the intraocular-only stage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 smtClean="0">
                          <a:solidFill>
                            <a:schemeClr val="tx2"/>
                          </a:solidFill>
                        </a:rPr>
                        <a:t>Preferentially metastasize </a:t>
                      </a:r>
                      <a:br>
                        <a:rPr lang="en-US" sz="1000" baseline="0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en-US" sz="1000" baseline="0" dirty="0" smtClean="0">
                          <a:solidFill>
                            <a:schemeClr val="tx2"/>
                          </a:solidFill>
                        </a:rPr>
                        <a:t>to liver</a:t>
                      </a:r>
                      <a:endParaRPr lang="en-US" sz="10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37556" marR="37556" marT="37556" marB="37556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18787" name="Title 1"/>
          <p:cNvSpPr>
            <a:spLocks noGrp="1"/>
          </p:cNvSpPr>
          <p:nvPr>
            <p:ph type="title"/>
          </p:nvPr>
        </p:nvSpPr>
        <p:spPr>
          <a:xfrm>
            <a:off x="328084" y="166772"/>
            <a:ext cx="4544362" cy="615785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2"/>
                </a:solidFill>
              </a:rPr>
              <a:t>Histological Growth Patterns</a:t>
            </a:r>
          </a:p>
        </p:txBody>
      </p:sp>
      <p:sp>
        <p:nvSpPr>
          <p:cNvPr id="11878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Melanomas are categorized anatomically and histologically</a:t>
            </a:r>
          </a:p>
          <a:p>
            <a:pPr lvl="1" eaLnBrk="1" hangingPunct="1"/>
            <a:r>
              <a:rPr lang="en-US" altLang="en-US" dirty="0" smtClean="0"/>
              <a:t> The subtypes of melanoma have varying incidence and prognosis</a:t>
            </a:r>
          </a:p>
        </p:txBody>
      </p:sp>
      <p:sp>
        <p:nvSpPr>
          <p:cNvPr id="11878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56B7F9A-986E-4D8D-834F-B330160F17FA}" type="slidenum">
              <a:rPr lang="en-US" altLang="en-US">
                <a:solidFill>
                  <a:srgbClr val="626469"/>
                </a:solidFill>
                <a:latin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>
              <a:solidFill>
                <a:srgbClr val="626469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1524000" y="5562600"/>
            <a:ext cx="4343400" cy="1295400"/>
          </a:xfrm>
          <a:prstGeom prst="rect">
            <a:avLst/>
          </a:prstGeom>
        </p:spPr>
        <p:txBody>
          <a:bodyPr bIns="274320" anchor="b"/>
          <a:lstStyle/>
          <a:p>
            <a:pPr>
              <a:spcBef>
                <a:spcPts val="200"/>
              </a:spcBef>
              <a:buClr>
                <a:srgbClr val="17375E"/>
              </a:buClr>
              <a:buSzPct val="115000"/>
              <a:defRPr/>
            </a:pPr>
            <a:r>
              <a:rPr lang="en-GB" sz="1200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Abbreviations: AA = African American; As = Asian; C = Caucasian.</a:t>
            </a:r>
          </a:p>
          <a:p>
            <a:pPr>
              <a:spcBef>
                <a:spcPts val="600"/>
              </a:spcBef>
              <a:buClr>
                <a:srgbClr val="17375E"/>
              </a:buClr>
              <a:buSzPct val="115000"/>
              <a:defRPr/>
            </a:pPr>
            <a:r>
              <a:rPr lang="en-GB" sz="1200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5. Woodman SE, </a:t>
            </a:r>
            <a:r>
              <a:rPr lang="en-GB" sz="1200" i="1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et al</a:t>
            </a:r>
            <a:r>
              <a:rPr lang="en-GB" sz="1200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. </a:t>
            </a:r>
            <a:r>
              <a:rPr lang="en-GB" sz="1200" i="1" dirty="0" err="1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Biochem</a:t>
            </a:r>
            <a:r>
              <a:rPr lang="en-GB" sz="1200" i="1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en-GB" sz="1200" i="1" dirty="0" err="1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Pharmacol</a:t>
            </a:r>
            <a:r>
              <a:rPr lang="en-GB" sz="1200" i="1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2010;80:568</a:t>
            </a:r>
            <a:r>
              <a:rPr lang="en-GB" sz="1200" dirty="0">
                <a:solidFill>
                  <a:srgbClr val="000000"/>
                </a:solidFill>
                <a:latin typeface="Calibri"/>
                <a:cs typeface="Arial"/>
              </a:rPr>
              <a:t>–</a:t>
            </a:r>
            <a:r>
              <a:rPr lang="en-GB" sz="1200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74.</a:t>
            </a:r>
          </a:p>
          <a:p>
            <a:pPr marL="177800" indent="-177800">
              <a:buClr>
                <a:srgbClr val="17375E"/>
              </a:buClr>
              <a:buSzPct val="115000"/>
              <a:defRPr/>
            </a:pPr>
            <a:r>
              <a:rPr lang="en-GB" sz="1200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6. Four types of melanoma. Available from www.skincarephysicians.com (last accessed April 20, 2011).  </a:t>
            </a:r>
          </a:p>
          <a:p>
            <a:pPr>
              <a:buClr>
                <a:srgbClr val="17375E"/>
              </a:buClr>
              <a:buSzPct val="115000"/>
              <a:defRPr/>
            </a:pPr>
            <a:r>
              <a:rPr lang="en-GB" sz="1200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7. </a:t>
            </a:r>
            <a:r>
              <a:rPr lang="en-GB" sz="1200" dirty="0" err="1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Seetharamu</a:t>
            </a:r>
            <a:r>
              <a:rPr lang="en-GB" sz="1200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 N, </a:t>
            </a:r>
            <a:r>
              <a:rPr lang="en-GB" sz="1200" i="1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et al</a:t>
            </a:r>
            <a:r>
              <a:rPr lang="en-GB" sz="1200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. </a:t>
            </a:r>
            <a:r>
              <a:rPr lang="en-GB" sz="1200" i="1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Oncologist </a:t>
            </a:r>
            <a:r>
              <a:rPr lang="en-GB" sz="1200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2010;15:772</a:t>
            </a:r>
            <a:r>
              <a:rPr lang="en-GB" sz="1200" dirty="0">
                <a:solidFill>
                  <a:srgbClr val="000000"/>
                </a:solidFill>
                <a:latin typeface="Calibri"/>
                <a:cs typeface="Arial"/>
              </a:rPr>
              <a:t>–</a:t>
            </a:r>
            <a:r>
              <a:rPr lang="en-GB" sz="1200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81. </a:t>
            </a:r>
          </a:p>
        </p:txBody>
      </p:sp>
      <p:sp>
        <p:nvSpPr>
          <p:cNvPr id="118791" name="Rectangle 15"/>
          <p:cNvSpPr>
            <a:spLocks noChangeArrowheads="1"/>
          </p:cNvSpPr>
          <p:nvPr/>
        </p:nvSpPr>
        <p:spPr bwMode="auto">
          <a:xfrm>
            <a:off x="6096000" y="5562601"/>
            <a:ext cx="3810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161616"/>
                </a:solidFill>
                <a:latin typeface="Calibri" panose="020F0502020204030204" pitchFamily="34" charset="0"/>
              </a:rPr>
              <a:t>Anatomical and histological melanoma categorization.</a:t>
            </a:r>
            <a:r>
              <a:rPr lang="en-US" altLang="en-US" sz="1200" baseline="30000">
                <a:solidFill>
                  <a:srgbClr val="161616"/>
                </a:solidFill>
                <a:latin typeface="Calibri" panose="020F0502020204030204" pitchFamily="34" charset="0"/>
              </a:rPr>
              <a:t>5–8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96000" y="5983288"/>
            <a:ext cx="43434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7800" indent="-177800">
              <a:defRPr/>
            </a:pPr>
            <a:r>
              <a:rPr lang="en-GB" sz="1200" dirty="0">
                <a:solidFill>
                  <a:srgbClr val="DCDCDC">
                    <a:lumMod val="10000"/>
                  </a:srgbClr>
                </a:solidFill>
                <a:latin typeface="Calibri"/>
                <a:cs typeface="Arial" panose="020B0604020202020204" pitchFamily="34" charset="0"/>
              </a:rPr>
              <a:t>8. The Liverpool Ocular Oncology Centre, Royal Liverpool University Hospital. Available from www.eyetumour.co.uk (last accessed March 2, 2011). 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 l="2571" t="2757" r="3143" b="6824"/>
          <a:stretch>
            <a:fillRect/>
          </a:stretch>
        </p:blipFill>
        <p:spPr bwMode="auto">
          <a:xfrm>
            <a:off x="6781800" y="2971800"/>
            <a:ext cx="826226" cy="574796"/>
          </a:xfrm>
          <a:prstGeom prst="round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/>
          <a:srcRect l="5325" t="5569" r="8809" b="9161"/>
          <a:stretch>
            <a:fillRect/>
          </a:stretch>
        </p:blipFill>
        <p:spPr bwMode="auto">
          <a:xfrm>
            <a:off x="4476550" y="2971800"/>
            <a:ext cx="826226" cy="588348"/>
          </a:xfrm>
          <a:prstGeom prst="round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 cstate="print"/>
          <a:srcRect l="5980" t="12029" r="5824" b="16841"/>
          <a:stretch>
            <a:fillRect/>
          </a:stretch>
        </p:blipFill>
        <p:spPr bwMode="auto">
          <a:xfrm>
            <a:off x="3368902" y="2971800"/>
            <a:ext cx="695425" cy="585064"/>
          </a:xfrm>
          <a:prstGeom prst="round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6" cstate="print"/>
          <a:srcRect l="2877" t="8841" r="4904" b="19892"/>
          <a:stretch>
            <a:fillRect/>
          </a:stretch>
        </p:blipFill>
        <p:spPr bwMode="auto">
          <a:xfrm>
            <a:off x="5715000" y="2971800"/>
            <a:ext cx="826226" cy="587012"/>
          </a:xfrm>
          <a:prstGeom prst="round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8" descr="Iris Melanoma">
            <a:hlinkClick r:id="rId7" tooltip="Click for a larger imag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83901" y="2971800"/>
            <a:ext cx="826226" cy="552820"/>
          </a:xfrm>
          <a:prstGeom prst="round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9" cstate="print"/>
          <a:srcRect b="3331"/>
          <a:stretch>
            <a:fillRect/>
          </a:stretch>
        </p:blipFill>
        <p:spPr bwMode="auto">
          <a:xfrm>
            <a:off x="7924800" y="2971801"/>
            <a:ext cx="826226" cy="565749"/>
          </a:xfrm>
          <a:prstGeom prst="round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33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514" y="365125"/>
            <a:ext cx="10006149" cy="732155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3600" b="1" dirty="0" smtClean="0"/>
              <a:t>Principles of biopsy of a suspicious pigmented lesion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12546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Excisional biopsy with 1 to 3 mm margins is preferred</a:t>
            </a:r>
            <a:r>
              <a:rPr lang="en-US" dirty="0" smtClean="0"/>
              <a:t>. Avoid wider margins to permit accurate subsequent lymphatic mapping </a:t>
            </a:r>
          </a:p>
          <a:p>
            <a:r>
              <a:rPr lang="en-US" dirty="0" smtClean="0"/>
              <a:t>Full thickness </a:t>
            </a:r>
            <a:r>
              <a:rPr lang="en-US" dirty="0" smtClean="0">
                <a:solidFill>
                  <a:srgbClr val="C00000"/>
                </a:solidFill>
              </a:rPr>
              <a:t>incisional or punch biopsy </a:t>
            </a:r>
            <a:r>
              <a:rPr lang="en-US" dirty="0" smtClean="0"/>
              <a:t>of clinically thickest or most atypical portion of lesion is </a:t>
            </a:r>
            <a:r>
              <a:rPr lang="en-US" dirty="0" smtClean="0">
                <a:solidFill>
                  <a:srgbClr val="C00000"/>
                </a:solidFill>
              </a:rPr>
              <a:t>acceptable</a:t>
            </a:r>
            <a:r>
              <a:rPr lang="en-US" dirty="0" smtClean="0"/>
              <a:t> in certain anatomic areas (</a:t>
            </a:r>
            <a:r>
              <a:rPr lang="en-US" dirty="0" err="1" smtClean="0"/>
              <a:t>eg</a:t>
            </a:r>
            <a:r>
              <a:rPr lang="en-US" dirty="0" smtClean="0"/>
              <a:t>: sole/palm, digit face ear) or for very large lesions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544730"/>
            <a:ext cx="2536156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717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7796349" cy="74521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Stage III with clinically positive LN/M0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Wide excision of the primary site with therapeutic lymph node dissection TLND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the setting of inguinal lymphadenopathy a pelvic dissection if </a:t>
            </a:r>
          </a:p>
          <a:p>
            <a:r>
              <a:rPr lang="en-US" dirty="0" smtClean="0"/>
              <a:t>PET-CT or pelvic CT-scan reveals iliac and/or obturator lymph node involvement </a:t>
            </a:r>
          </a:p>
          <a:p>
            <a:r>
              <a:rPr lang="en-US" dirty="0" smtClean="0"/>
              <a:t>A positive </a:t>
            </a:r>
            <a:r>
              <a:rPr lang="en-US" dirty="0" err="1" smtClean="0"/>
              <a:t>Cloquet′s</a:t>
            </a:r>
            <a:r>
              <a:rPr lang="en-US" dirty="0" smtClean="0"/>
              <a:t> LN is found on intra-operative frozen section</a:t>
            </a:r>
          </a:p>
          <a:p>
            <a:r>
              <a:rPr lang="en-US" dirty="0" smtClean="0"/>
              <a:t>3 or more </a:t>
            </a:r>
            <a:r>
              <a:rPr lang="en-US" dirty="0" err="1" smtClean="0"/>
              <a:t>inguino</a:t>
            </a:r>
            <a:r>
              <a:rPr lang="en-US" dirty="0"/>
              <a:t>-</a:t>
            </a:r>
            <a:r>
              <a:rPr lang="en-US" dirty="0" smtClean="0"/>
              <a:t>femoral lymph node involved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689873"/>
            <a:ext cx="2536156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806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7796349" cy="74521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Stage III with clinically positive LN/M0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Adjuvant </a:t>
            </a:r>
            <a:r>
              <a:rPr lang="en-US" dirty="0" err="1">
                <a:solidFill>
                  <a:prstClr val="black"/>
                </a:solidFill>
              </a:rPr>
              <a:t>nivolumab</a:t>
            </a:r>
            <a:r>
              <a:rPr lang="en-US" dirty="0">
                <a:solidFill>
                  <a:prstClr val="black"/>
                </a:solidFill>
              </a:rPr>
              <a:t> significantly improve RFS but its impact on OS has not been yet reported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Adjuvant </a:t>
            </a:r>
            <a:r>
              <a:rPr lang="en-US" dirty="0" err="1">
                <a:solidFill>
                  <a:prstClr val="black"/>
                </a:solidFill>
              </a:rPr>
              <a:t>pembrolizumab</a:t>
            </a:r>
            <a:r>
              <a:rPr lang="en-US" dirty="0">
                <a:solidFill>
                  <a:prstClr val="black"/>
                </a:solidFill>
              </a:rPr>
              <a:t> significantly improve RFS but its impact on OS has not been yet reported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Adjuvant </a:t>
            </a:r>
            <a:r>
              <a:rPr lang="en-US" dirty="0" err="1" smtClean="0">
                <a:solidFill>
                  <a:prstClr val="black"/>
                </a:solidFill>
              </a:rPr>
              <a:t>dabrafenib</a:t>
            </a:r>
            <a:r>
              <a:rPr lang="en-US" dirty="0" smtClean="0">
                <a:solidFill>
                  <a:prstClr val="black"/>
                </a:solidFill>
              </a:rPr>
              <a:t>/</a:t>
            </a:r>
            <a:r>
              <a:rPr lang="en-US" dirty="0" err="1" smtClean="0">
                <a:solidFill>
                  <a:prstClr val="black"/>
                </a:solidFill>
              </a:rPr>
              <a:t>trametinib</a:t>
            </a:r>
            <a:r>
              <a:rPr lang="en-US" dirty="0" smtClean="0">
                <a:solidFill>
                  <a:prstClr val="black"/>
                </a:solidFill>
              </a:rPr>
              <a:t> for </a:t>
            </a:r>
            <a:r>
              <a:rPr lang="en-US" dirty="0">
                <a:solidFill>
                  <a:prstClr val="black"/>
                </a:solidFill>
              </a:rPr>
              <a:t>patients with BRAF V600E mutation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Adjuvant radiotherapy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608" y="5792882"/>
            <a:ext cx="2536156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474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138" y="365125"/>
            <a:ext cx="11430000" cy="1032601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400" b="1" dirty="0" smtClean="0"/>
              <a:t>Stage III with clinical or microscopic satellite/in-transit metastasis: </a:t>
            </a:r>
            <a:br>
              <a:rPr lang="en-US" sz="3400" b="1" dirty="0" smtClean="0"/>
            </a:br>
            <a:r>
              <a:rPr lang="en-US" sz="3400" b="1" dirty="0" smtClean="0"/>
              <a:t>Limited </a:t>
            </a:r>
            <a:r>
              <a:rPr lang="en-US" sz="3400" b="1" dirty="0" err="1" smtClean="0"/>
              <a:t>resectable</a:t>
            </a:r>
            <a:r>
              <a:rPr lang="en-US" sz="3400" b="1" dirty="0" smtClean="0"/>
              <a:t> disease</a:t>
            </a:r>
            <a:endParaRPr lang="en-US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Wide excision of the primary site with therapeutic lymph node dissection TLND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Adjuvant </a:t>
            </a:r>
            <a:r>
              <a:rPr lang="en-US" dirty="0" err="1">
                <a:solidFill>
                  <a:prstClr val="black"/>
                </a:solidFill>
              </a:rPr>
              <a:t>nivolumab</a:t>
            </a:r>
            <a:r>
              <a:rPr lang="en-US" dirty="0">
                <a:solidFill>
                  <a:prstClr val="black"/>
                </a:solidFill>
              </a:rPr>
              <a:t> significantly improve RFS but its impact on OS has not been yet reported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Adjuvant </a:t>
            </a:r>
            <a:r>
              <a:rPr lang="en-US" dirty="0" err="1">
                <a:solidFill>
                  <a:prstClr val="black"/>
                </a:solidFill>
              </a:rPr>
              <a:t>pembrolizumab</a:t>
            </a:r>
            <a:r>
              <a:rPr lang="en-US" dirty="0">
                <a:solidFill>
                  <a:prstClr val="black"/>
                </a:solidFill>
              </a:rPr>
              <a:t> significantly improve RFS but its impact on OS has not been yet reported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Adjuvant </a:t>
            </a:r>
            <a:r>
              <a:rPr lang="en-US" dirty="0" err="1" smtClean="0">
                <a:solidFill>
                  <a:prstClr val="black"/>
                </a:solidFill>
              </a:rPr>
              <a:t>dabrafenib</a:t>
            </a:r>
            <a:r>
              <a:rPr lang="en-US" dirty="0" smtClean="0">
                <a:solidFill>
                  <a:prstClr val="black"/>
                </a:solidFill>
              </a:rPr>
              <a:t>/</a:t>
            </a:r>
            <a:r>
              <a:rPr lang="en-US" dirty="0" err="1" smtClean="0">
                <a:solidFill>
                  <a:prstClr val="black"/>
                </a:solidFill>
              </a:rPr>
              <a:t>trametinib</a:t>
            </a:r>
            <a:r>
              <a:rPr lang="en-US" dirty="0" smtClean="0">
                <a:solidFill>
                  <a:prstClr val="black"/>
                </a:solidFill>
              </a:rPr>
              <a:t> for </a:t>
            </a:r>
            <a:r>
              <a:rPr lang="en-US" dirty="0">
                <a:solidFill>
                  <a:prstClr val="black"/>
                </a:solidFill>
              </a:rPr>
              <a:t>patients with BRAF V600E mutation</a:t>
            </a:r>
          </a:p>
          <a:p>
            <a:r>
              <a:rPr lang="en-US" dirty="0" smtClean="0"/>
              <a:t>Adjuvant radiotherapy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984922"/>
            <a:ext cx="2536156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776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rmatted Unbranded Slide Master">
  <a:themeElements>
    <a:clrScheme name="Roche-512544">
      <a:dk1>
        <a:srgbClr val="626469"/>
      </a:dk1>
      <a:lt1>
        <a:srgbClr val="FFFFFF"/>
      </a:lt1>
      <a:dk2>
        <a:srgbClr val="000000"/>
      </a:dk2>
      <a:lt2>
        <a:srgbClr val="DCDCDC"/>
      </a:lt2>
      <a:accent1>
        <a:srgbClr val="17375E"/>
      </a:accent1>
      <a:accent2>
        <a:srgbClr val="C31C05"/>
      </a:accent2>
      <a:accent3>
        <a:srgbClr val="6D738D"/>
      </a:accent3>
      <a:accent4>
        <a:srgbClr val="5B9C20"/>
      </a:accent4>
      <a:accent5>
        <a:srgbClr val="4DB9EF"/>
      </a:accent5>
      <a:accent6>
        <a:srgbClr val="CAA502"/>
      </a:accent6>
      <a:hlink>
        <a:srgbClr val="005AC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ormatted Unbranded Slide Master">
  <a:themeElements>
    <a:clrScheme name="Roche-512544">
      <a:dk1>
        <a:srgbClr val="626469"/>
      </a:dk1>
      <a:lt1>
        <a:srgbClr val="FFFFFF"/>
      </a:lt1>
      <a:dk2>
        <a:srgbClr val="000000"/>
      </a:dk2>
      <a:lt2>
        <a:srgbClr val="DCDCDC"/>
      </a:lt2>
      <a:accent1>
        <a:srgbClr val="17375E"/>
      </a:accent1>
      <a:accent2>
        <a:srgbClr val="C31C05"/>
      </a:accent2>
      <a:accent3>
        <a:srgbClr val="6D738D"/>
      </a:accent3>
      <a:accent4>
        <a:srgbClr val="5B9C20"/>
      </a:accent4>
      <a:accent5>
        <a:srgbClr val="4DB9EF"/>
      </a:accent5>
      <a:accent6>
        <a:srgbClr val="CAA502"/>
      </a:accent6>
      <a:hlink>
        <a:srgbClr val="005AC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16661</TotalTime>
  <Words>1343</Words>
  <Application>Microsoft Office PowerPoint</Application>
  <PresentationFormat>Custom</PresentationFormat>
  <Paragraphs>202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Office Theme</vt:lpstr>
      <vt:lpstr>Formatted Unbranded Slide Master</vt:lpstr>
      <vt:lpstr>1_Formatted Unbranded Slide Master</vt:lpstr>
      <vt:lpstr>Basics of Malignant Melanoma Management</vt:lpstr>
      <vt:lpstr>More melanoma patients will be diagnosed in the future</vt:lpstr>
      <vt:lpstr>Melanoma Features</vt:lpstr>
      <vt:lpstr>Dysplastic Nevus Syndrome</vt:lpstr>
      <vt:lpstr>Histological Growth Patterns</vt:lpstr>
      <vt:lpstr>Principles of biopsy of a suspicious pigmented lesion</vt:lpstr>
      <vt:lpstr>Stage III with clinically positive LN/M0</vt:lpstr>
      <vt:lpstr>Stage III with clinically positive LN/M0</vt:lpstr>
      <vt:lpstr>Stage III with clinical or microscopic satellite/in-transit metastasis:  Limited resectable disease</vt:lpstr>
      <vt:lpstr>Stage III with clinical or macroscopic satellite/in-transit metastasis:  Unresectable disease</vt:lpstr>
      <vt:lpstr>Metastatic limited (resectable) melanoma</vt:lpstr>
      <vt:lpstr>Metastatic melanoma: Systemic therapy</vt:lpstr>
      <vt:lpstr>Slide 13</vt:lpstr>
      <vt:lpstr>Systemic therapy for metastatic melanoma</vt:lpstr>
      <vt:lpstr>BRAF/MEK inhibitors for metastatic melanoma</vt:lpstr>
      <vt:lpstr>Toxicities associated with targeted therapy</vt:lpstr>
      <vt:lpstr>Toxicities associated with targeted therapy</vt:lpstr>
      <vt:lpstr>Toxicities associated with targeted therapy</vt:lpstr>
      <vt:lpstr>Chekpoint inhibitors for metastatic melanoma</vt:lpstr>
      <vt:lpstr>Selection of subsequent systemic therapy</vt:lpstr>
      <vt:lpstr>Selection of subsequent systemic therapy</vt:lpstr>
      <vt:lpstr>Metastatic melanoma with activating KIT mutations</vt:lpstr>
      <vt:lpstr>Metastatic Melanoma: Cytotoxic Therapy</vt:lpstr>
      <vt:lpstr>Metastatic melanoma with brain metastases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Basics of Malignant Melanoma Management</dc:title>
  <dc:creator>ASUS</dc:creator>
  <cp:lastModifiedBy>Lenovo</cp:lastModifiedBy>
  <cp:revision>128</cp:revision>
  <dcterms:created xsi:type="dcterms:W3CDTF">2020-02-06T16:58:15Z</dcterms:created>
  <dcterms:modified xsi:type="dcterms:W3CDTF">2020-03-08T10:05:06Z</dcterms:modified>
</cp:coreProperties>
</file>